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8" r:id="rId21"/>
    <p:sldId id="275" r:id="rId22"/>
    <p:sldId id="277" r:id="rId23"/>
    <p:sldId id="280" r:id="rId24"/>
    <p:sldId id="276" r:id="rId25"/>
    <p:sldId id="279" r:id="rId26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42C2D"/>
    <a:srgbClr val="3D738F"/>
    <a:srgbClr val="E3E4E5"/>
    <a:srgbClr val="005B8A"/>
    <a:srgbClr val="0078A0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2844" autoAdjust="0"/>
  </p:normalViewPr>
  <p:slideViewPr>
    <p:cSldViewPr snapToGrid="0">
      <p:cViewPr>
        <p:scale>
          <a:sx n="67" d="100"/>
          <a:sy n="67" d="100"/>
        </p:scale>
        <p:origin x="604" y="56"/>
      </p:cViewPr>
      <p:guideLst/>
    </p:cSldViewPr>
  </p:slideViewPr>
  <p:notesTextViewPr>
    <p:cViewPr>
      <p:scale>
        <a:sx n="1" d="1"/>
        <a:sy n="1" d="1"/>
      </p:scale>
      <p:origin x="0" y="-96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nnes dirks" userId="98cd8e224f73c0f5" providerId="LiveId" clId="{9D8C9442-09E0-43A3-848E-FBF3366A4BE6}"/>
    <pc:docChg chg="modSld">
      <pc:chgData name="jannes dirks" userId="98cd8e224f73c0f5" providerId="LiveId" clId="{9D8C9442-09E0-43A3-848E-FBF3366A4BE6}" dt="2023-10-19T08:15:45.580" v="7" actId="20577"/>
      <pc:docMkLst>
        <pc:docMk/>
      </pc:docMkLst>
      <pc:sldChg chg="modSp mod modNotesTx">
        <pc:chgData name="jannes dirks" userId="98cd8e224f73c0f5" providerId="LiveId" clId="{9D8C9442-09E0-43A3-848E-FBF3366A4BE6}" dt="2023-10-19T08:15:45.580" v="7" actId="20577"/>
        <pc:sldMkLst>
          <pc:docMk/>
          <pc:sldMk cId="1273861311" sldId="279"/>
        </pc:sldMkLst>
        <pc:spChg chg="mod">
          <ac:chgData name="jannes dirks" userId="98cd8e224f73c0f5" providerId="LiveId" clId="{9D8C9442-09E0-43A3-848E-FBF3366A4BE6}" dt="2023-10-19T08:15:35.149" v="5" actId="20577"/>
          <ac:spMkLst>
            <pc:docMk/>
            <pc:sldMk cId="1273861311" sldId="279"/>
            <ac:spMk id="2" creationId="{FE950990-02DD-9E8C-6D7C-453551E69F75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0E4A74-BC53-45E1-A72E-0E7FBFBB3089}" type="datetimeFigureOut">
              <a:rPr lang="de-DE" smtClean="0"/>
              <a:t>19.10.2023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2812C1-DA47-4822-BD28-C090DFB0E3EC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807432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Einführung in das Programmieren mit dem ESP32</a:t>
            </a:r>
          </a:p>
          <a:p>
            <a:r>
              <a:rPr lang="de-DE" dirty="0"/>
              <a:t>Übersicht über Fähigkeiten und alternativen. Was sind passende Verwendungszwecke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2812C1-DA47-4822-BD28-C090DFB0E3EC}" type="slidenum">
              <a:rPr lang="de-DE" smtClean="0"/>
              <a:t>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04572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Sehr leicht zu installieren, Kompatibel mit vielen Betriebssystemen</a:t>
            </a:r>
          </a:p>
          <a:p>
            <a:r>
              <a:rPr lang="de-DE" dirty="0"/>
              <a:t>Weniger Probleme mit Treibern, einfach Upload klicken und es läuft</a:t>
            </a:r>
          </a:p>
          <a:p>
            <a:r>
              <a:rPr lang="de-DE" dirty="0"/>
              <a:t>Kompatibel mit sehr vielen Single board Computern</a:t>
            </a:r>
          </a:p>
          <a:p>
            <a:endParaRPr lang="de-DE" dirty="0"/>
          </a:p>
          <a:p>
            <a:r>
              <a:rPr lang="de-DE" dirty="0"/>
              <a:t>Mehr Features wie Refactoring Debugging und Code Analyse</a:t>
            </a:r>
          </a:p>
          <a:p>
            <a:r>
              <a:rPr lang="de-DE" dirty="0"/>
              <a:t>Mit Arduino IDE 2.0 ist die Lücke zwar geringer geworden</a:t>
            </a:r>
          </a:p>
          <a:p>
            <a:endParaRPr lang="de-DE" dirty="0"/>
          </a:p>
          <a:p>
            <a:r>
              <a:rPr lang="de-DE" dirty="0"/>
              <a:t>Deutlich besser scalable</a:t>
            </a:r>
          </a:p>
          <a:p>
            <a:r>
              <a:rPr lang="de-DE" dirty="0"/>
              <a:t>Für Größere Projekte ein muss da deutlich übersichtlicher</a:t>
            </a:r>
          </a:p>
          <a:p>
            <a:r>
              <a:rPr lang="de-DE" dirty="0"/>
              <a:t>„Echtes Programmieren“ wenn man mit der Arduino IDE gut klar kommt</a:t>
            </a:r>
          </a:p>
          <a:p>
            <a:r>
              <a:rPr lang="de-DE" dirty="0"/>
              <a:t>Wir werden nur die Arduino IDE behandeln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2812C1-DA47-4822-BD28-C090DFB0E3EC}" type="slidenum">
              <a:rPr lang="de-DE" smtClean="0"/>
              <a:t>12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04115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Arduino IDE 2.0 Installieren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2812C1-DA47-4822-BD28-C090DFB0E3EC}" type="slidenum">
              <a:rPr lang="de-DE" smtClean="0"/>
              <a:t>13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015675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URL in Board URLs einfügen</a:t>
            </a:r>
          </a:p>
          <a:p>
            <a:r>
              <a:rPr lang="de-DE" dirty="0"/>
              <a:t>Bei existierenden Links, Kann mit Komma getrennt werden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2812C1-DA47-4822-BD28-C090DFB0E3EC}" type="slidenum">
              <a:rPr lang="de-DE" smtClean="0"/>
              <a:t>14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949550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Board Manager Öffnen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2812C1-DA47-4822-BD28-C090DFB0E3EC}" type="slidenum">
              <a:rPr lang="de-DE" smtClean="0"/>
              <a:t>15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016548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ESP32 suchen und Installieren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2812C1-DA47-4822-BD28-C090DFB0E3EC}" type="slidenum">
              <a:rPr lang="de-DE" smtClean="0"/>
              <a:t>16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016877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ESP32 Auswählen und Uploaden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2812C1-DA47-4822-BD28-C090DFB0E3EC}" type="slidenum">
              <a:rPr lang="de-DE" smtClean="0"/>
              <a:t>17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330180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Manchmal kommen nur punkte und ein Timeout</a:t>
            </a:r>
          </a:p>
          <a:p>
            <a:r>
              <a:rPr lang="de-DE" dirty="0"/>
              <a:t>Boot button drücken</a:t>
            </a:r>
          </a:p>
          <a:p>
            <a:r>
              <a:rPr lang="de-DE" dirty="0"/>
              <a:t>Upload Drücken</a:t>
            </a:r>
          </a:p>
          <a:p>
            <a:r>
              <a:rPr lang="de-DE" dirty="0"/>
              <a:t>Wenn Connection…Knopf loslassen</a:t>
            </a:r>
          </a:p>
          <a:p>
            <a:r>
              <a:rPr lang="de-DE" dirty="0"/>
              <a:t>Enable „EN“ startet den Arduino neu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2812C1-DA47-4822-BD28-C090DFB0E3EC}" type="slidenum">
              <a:rPr lang="de-DE" smtClean="0"/>
              <a:t>18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139403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Besonders bei umfangreichen Projekten unerlässlich</a:t>
            </a:r>
          </a:p>
          <a:p>
            <a:r>
              <a:rPr lang="de-DE" dirty="0"/>
              <a:t>Ihr Habt einen Ordner der euer Projekt enthält, kann über GitHub Desktop synchronisiert werden. VS Code hat integriere VSC Funktion</a:t>
            </a:r>
          </a:p>
          <a:p>
            <a:r>
              <a:rPr lang="de-DE" dirty="0"/>
              <a:t>Jede Änderung wird nachverfolgbar gespeichert</a:t>
            </a:r>
          </a:p>
          <a:p>
            <a:r>
              <a:rPr lang="de-DE" dirty="0"/>
              <a:t>Strukturiert das Zusammenarbeiten durch Aufgaben</a:t>
            </a:r>
          </a:p>
          <a:p>
            <a:r>
              <a:rPr lang="de-DE" dirty="0"/>
              <a:t>Meilensteine, Zeitpläne Aufgabenkathegorisierung</a:t>
            </a:r>
          </a:p>
          <a:p>
            <a:r>
              <a:rPr lang="de-DE" dirty="0"/>
              <a:t>Nachhaltige Projektentwicklung: Wachstum, zukünftiger gebrauch, Backup. </a:t>
            </a:r>
          </a:p>
          <a:p>
            <a:r>
              <a:rPr lang="de-DE" dirty="0"/>
              <a:t>Code komplett Zentral einfach als Link verfügbar machen (Auf Modell Drucken) Hier kann z.b. auch die App entwickelt und verfügbar gemacht werden.</a:t>
            </a:r>
          </a:p>
          <a:p>
            <a:r>
              <a:rPr lang="de-DE" dirty="0"/>
              <a:t>Sehr hilfreich früh Erfahrung mit solchen Systemen zu entwickeln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2812C1-DA47-4822-BD28-C090DFB0E3EC}" type="slidenum">
              <a:rPr lang="de-DE" smtClean="0"/>
              <a:t>19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428135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Grundlegende Struktur eines Arduino Programms</a:t>
            </a:r>
          </a:p>
          <a:p>
            <a:r>
              <a:rPr lang="de-DE" dirty="0"/>
              <a:t>Geschrieben wird in C++</a:t>
            </a:r>
          </a:p>
          <a:p>
            <a:r>
              <a:rPr lang="de-DE" dirty="0"/>
              <a:t>Für die Übersichtlichkeit brauchbare Variablennamen nehmen</a:t>
            </a:r>
          </a:p>
          <a:p>
            <a:r>
              <a:rPr lang="de-DE" dirty="0"/>
              <a:t>Definitionen, Imports und globale variablen ganz oben</a:t>
            </a:r>
          </a:p>
          <a:p>
            <a:r>
              <a:rPr lang="de-DE" dirty="0"/>
              <a:t>Setup Wird einmal ausgeführt</a:t>
            </a:r>
          </a:p>
          <a:p>
            <a:r>
              <a:rPr lang="de-DE" dirty="0"/>
              <a:t>Loop wird dauerhaft ausgeführt</a:t>
            </a:r>
          </a:p>
          <a:p>
            <a:r>
              <a:rPr lang="de-DE" dirty="0"/>
              <a:t>Hier lassen sich schrittketten einbringen</a:t>
            </a:r>
          </a:p>
          <a:p>
            <a:r>
              <a:rPr lang="de-DE" dirty="0"/>
              <a:t>Cyclic interrupts, Hardware interrupt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2812C1-DA47-4822-BD28-C090DFB0E3EC}" type="slidenum">
              <a:rPr lang="de-DE" smtClean="0"/>
              <a:t>20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523962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Input und Output Pins sowie Input Only. Power/ground , Restart, enable,  Flash pins</a:t>
            </a:r>
          </a:p>
          <a:p>
            <a:r>
              <a:rPr lang="de-DE" dirty="0"/>
              <a:t>SPI Pins</a:t>
            </a:r>
          </a:p>
          <a:p>
            <a:r>
              <a:rPr lang="de-DE" dirty="0"/>
              <a:t>DEEP SLEEP GPIO</a:t>
            </a:r>
          </a:p>
          <a:p>
            <a:r>
              <a:rPr lang="de-DE" dirty="0"/>
              <a:t>ADC 12 Bit</a:t>
            </a:r>
          </a:p>
          <a:p>
            <a:r>
              <a:rPr lang="de-DE" dirty="0"/>
              <a:t>Touch Sensor</a:t>
            </a:r>
          </a:p>
          <a:p>
            <a:r>
              <a:rPr lang="de-DE" dirty="0"/>
              <a:t>I2c, DAC, SD, UART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2812C1-DA47-4822-BD28-C090DFB0E3EC}" type="slidenum">
              <a:rPr lang="de-DE" smtClean="0"/>
              <a:t>21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103150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JavaScript Python und Lua Programmierung auch möglich</a:t>
            </a:r>
          </a:p>
          <a:p>
            <a:r>
              <a:rPr lang="de-DE" dirty="0"/>
              <a:t>Die Kernmerkmale reichen, um abzuschätzen ob ein Anwendungsfall umsetzbar ist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2812C1-DA47-4822-BD28-C090DFB0E3EC}" type="slidenum">
              <a:rPr lang="de-DE" smtClean="0"/>
              <a:t>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0519349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Sehr ähnlich der Arduino Programmierung</a:t>
            </a:r>
          </a:p>
          <a:p>
            <a:r>
              <a:rPr lang="de-DE" dirty="0"/>
              <a:t>Pinmode mit Pullup, nur Digitale Operationen</a:t>
            </a:r>
          </a:p>
          <a:p>
            <a:r>
              <a:rPr lang="de-DE" dirty="0"/>
              <a:t>Digitalread returnd true or false</a:t>
            </a:r>
          </a:p>
          <a:p>
            <a:r>
              <a:rPr lang="de-DE" dirty="0"/>
              <a:t>Digitalwrite schreibt read or false</a:t>
            </a:r>
          </a:p>
          <a:p>
            <a:r>
              <a:rPr lang="de-DE" dirty="0"/>
              <a:t>Schnellere Operationen durch direktes Schreiben in output register</a:t>
            </a:r>
          </a:p>
          <a:p>
            <a:r>
              <a:rPr lang="de-DE" dirty="0"/>
              <a:t>AnalogRead mit bis zu 12 bit.</a:t>
            </a:r>
          </a:p>
          <a:p>
            <a:r>
              <a:rPr lang="de-DE" dirty="0"/>
              <a:t>Setpinattenuation erlaubt ändern referenzspannung</a:t>
            </a:r>
          </a:p>
          <a:p>
            <a:r>
              <a:rPr lang="de-DE" dirty="0"/>
              <a:t>Ledcattachpin setzt pwm channel auf pin (16 Kanäle)</a:t>
            </a:r>
          </a:p>
          <a:p>
            <a:r>
              <a:rPr lang="de-DE" dirty="0"/>
              <a:t>Ledcsetup channel frequenz resulution 16 bit</a:t>
            </a:r>
          </a:p>
          <a:p>
            <a:r>
              <a:rPr lang="de-DE" dirty="0"/>
              <a:t>LEDcWrites schreibt auf channel pwm wert</a:t>
            </a:r>
          </a:p>
          <a:p>
            <a:r>
              <a:rPr lang="de-DE" dirty="0"/>
              <a:t>PWM bis zu 16 bit, normal 0 bis 255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2812C1-DA47-4822-BD28-C090DFB0E3EC}" type="slidenum">
              <a:rPr lang="de-DE" smtClean="0"/>
              <a:t>22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4942194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Github</a:t>
            </a:r>
            <a:r>
              <a:rPr lang="de-DE" dirty="0"/>
              <a:t> PS4-esp32</a:t>
            </a:r>
          </a:p>
          <a:p>
            <a:r>
              <a:rPr lang="de-DE" dirty="0"/>
              <a:t>Importieren einer Bibliothek die ihr Findet</a:t>
            </a:r>
          </a:p>
          <a:p>
            <a:r>
              <a:rPr lang="de-DE" dirty="0"/>
              <a:t>Oben </a:t>
            </a:r>
            <a:r>
              <a:rPr lang="de-DE" dirty="0" err="1"/>
              <a:t>Examples</a:t>
            </a:r>
            <a:r>
              <a:rPr lang="de-DE" dirty="0"/>
              <a:t> auswählen und Basierend auf diesen Programmieren</a:t>
            </a:r>
          </a:p>
          <a:p>
            <a:r>
              <a:rPr lang="de-DE" dirty="0"/>
              <a:t>PS4.begin erzeugt ein PS4 Element mit dieser Adresse</a:t>
            </a:r>
          </a:p>
          <a:p>
            <a:r>
              <a:rPr lang="de-DE" dirty="0"/>
              <a:t>Dieses Element hat eine Reihe Funktionen, die abgerufen werden können. Siehe Dokumentation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2812C1-DA47-4822-BD28-C090DFB0E3EC}" type="slidenum">
              <a:rPr lang="de-DE" smtClean="0"/>
              <a:t>23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1563231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Für Online Datenoperationen Google cloud database. Einfache Implementierung, umfassende Dokumentation</a:t>
            </a:r>
          </a:p>
          <a:p>
            <a:r>
              <a:rPr lang="de-DE" dirty="0"/>
              <a:t>Zwischen ESP‘s gibt es verschiedene Methoden der Kommunikation über Wifi und Bluetooth sowie serielle Kommunikation</a:t>
            </a:r>
          </a:p>
          <a:p>
            <a:r>
              <a:rPr lang="de-DE" dirty="0"/>
              <a:t>Wesbsite esp und Android ESP am besten über Google Firestore bei wifi</a:t>
            </a:r>
          </a:p>
          <a:p>
            <a:r>
              <a:rPr lang="de-DE" dirty="0"/>
              <a:t>Android ESP ist auch per Bluetooth oder BLE möglich</a:t>
            </a:r>
          </a:p>
          <a:p>
            <a:r>
              <a:rPr lang="de-DE" dirty="0"/>
              <a:t>BLE ist ein unfassbar mächtiges instrument.</a:t>
            </a:r>
          </a:p>
          <a:p>
            <a:r>
              <a:rPr lang="de-DE" dirty="0"/>
              <a:t>Deep Sleep dataharvesting energiespaaren Batterie hält 5 Jahre</a:t>
            </a:r>
          </a:p>
          <a:p>
            <a:r>
              <a:rPr lang="de-DE" dirty="0"/>
              <a:t>Cyclic und Hardware interrupts für Kommunikation und Signalgeneration</a:t>
            </a:r>
          </a:p>
          <a:p>
            <a:r>
              <a:rPr lang="de-DE" dirty="0"/>
              <a:t>Multithreading erlaubt multitasking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2812C1-DA47-4822-BD28-C090DFB0E3EC}" type="slidenum">
              <a:rPr lang="de-DE" smtClean="0"/>
              <a:t>24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6373446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Beispiele aus der Bibliothek sind enorm hilfreich</a:t>
            </a:r>
          </a:p>
          <a:p>
            <a:r>
              <a:rPr lang="de-DE" dirty="0"/>
              <a:t>Stackoverflow mikrocontroller.net google. Einfach Foren</a:t>
            </a:r>
          </a:p>
          <a:p>
            <a:r>
              <a:rPr lang="de-DE" dirty="0"/>
              <a:t>Die allermeisten Fragen wurden bereits gestellt, nur der Foreneintrag ist zu finden, besonders auf Englisch</a:t>
            </a:r>
          </a:p>
          <a:p>
            <a:r>
              <a:rPr lang="de-DE" dirty="0"/>
              <a:t>Für komplexe Probleme, zum beispiel eine BLE implementation kann man auf O‘Reilly Fachbücher zurückgreifen</a:t>
            </a:r>
          </a:p>
          <a:p>
            <a:r>
              <a:rPr lang="de-DE" dirty="0"/>
              <a:t>Datenblätter von z.b. I2C chips erlauben bitbangen</a:t>
            </a:r>
          </a:p>
          <a:p>
            <a:r>
              <a:rPr lang="de-DE" dirty="0"/>
              <a:t>Von 5 Freunde bis Fluiddynamik buchstäblich alles. Bei researchpapern einfach DOI eingeben und kostenlos </a:t>
            </a:r>
            <a:r>
              <a:rPr lang="de-DE"/>
              <a:t>zugreifen.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2812C1-DA47-4822-BD28-C090DFB0E3EC}" type="slidenum">
              <a:rPr lang="de-DE" smtClean="0"/>
              <a:t>25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415729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Brauche ich Internet oder Bluetooth?</a:t>
            </a:r>
          </a:p>
          <a:p>
            <a:r>
              <a:rPr lang="de-DE" dirty="0"/>
              <a:t>Erweiterungschips sind meistens ätzend und günstige haben oft wenig Features. Braucht noch jemand 35 HC-05 Bluetooth Chips?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2812C1-DA47-4822-BD28-C090DFB0E3EC}" type="slidenum">
              <a:rPr lang="de-DE" smtClean="0"/>
              <a:t>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933093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Brauche ich ZWINGEND Rechenleistung oder ein UI das sich nicht mit Einer App oder Website realisieren lässt? Muss ich Linux Anwendungen laufen lassen?</a:t>
            </a:r>
          </a:p>
          <a:p>
            <a:r>
              <a:rPr lang="de-DE" dirty="0"/>
              <a:t>Datalogging Anwendungen sind nicht mehr mit einem Raspberry pi zu erfüllen.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2812C1-DA47-4822-BD28-C090DFB0E3EC}" type="slidenum">
              <a:rPr lang="de-DE" smtClean="0"/>
              <a:t>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551084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ESP ist perfekt für datalogging und Anwendungen die Wi-Fi benötigen Steuerung über App oder Website perfekt. Simples Interface über VGA. Netzwerk aus Sensoren</a:t>
            </a:r>
          </a:p>
          <a:p>
            <a:r>
              <a:rPr lang="de-DE" dirty="0"/>
              <a:t>Raspberry Pi ist ein Rechner.</a:t>
            </a:r>
          </a:p>
          <a:p>
            <a:r>
              <a:rPr lang="de-DE" dirty="0"/>
              <a:t>Komplexe Aufgaben also viele GPIO‘s oder erweiterte Speicheranforderungen. (3d Drucker)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2812C1-DA47-4822-BD28-C090DFB0E3EC}" type="slidenum">
              <a:rPr lang="de-DE" smtClean="0"/>
              <a:t>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177554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Gibt es ein Kostenlimit? Massenfertigung? Oder zukunftssicherheit per Updates?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2812C1-DA47-4822-BD28-C090DFB0E3EC}" type="slidenum">
              <a:rPr lang="de-DE" smtClean="0"/>
              <a:t>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480694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Arduino günstiger in der Massenfertigung</a:t>
            </a:r>
          </a:p>
          <a:p>
            <a:r>
              <a:rPr lang="de-DE" dirty="0"/>
              <a:t>ESP32 kann Updates übers Netzwerk oder Bluetooth erhalten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2812C1-DA47-4822-BD28-C090DFB0E3EC}" type="slidenum">
              <a:rPr lang="de-DE" smtClean="0"/>
              <a:t>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416777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GPIO Intensiv oder MEGA Spezifisch 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2812C1-DA47-4822-BD28-C090DFB0E3EC}" type="slidenum">
              <a:rPr lang="de-DE" smtClean="0"/>
              <a:t>10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330628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MEGA oder Pro Micro + GPIO Expander</a:t>
            </a:r>
          </a:p>
          <a:p>
            <a:r>
              <a:rPr lang="de-DE" dirty="0"/>
              <a:t>Ansonsten ESP32</a:t>
            </a:r>
          </a:p>
          <a:p>
            <a:r>
              <a:rPr lang="de-DE" dirty="0"/>
              <a:t>ESP ist fast immer die optimale Lösung.</a:t>
            </a:r>
          </a:p>
          <a:p>
            <a:r>
              <a:rPr lang="de-DE" dirty="0"/>
              <a:t>Den Teensy verwendet man ausschließlich fürs Tastatur oder USB midi Geräte bauen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2812C1-DA47-4822-BD28-C090DFB0E3EC}" type="slidenum">
              <a:rPr lang="de-DE" smtClean="0"/>
              <a:t>11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890543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2B1F4C-13A7-14D9-4906-2344326833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09E487F5-2EE4-3D1E-53DD-DBD73577A5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3C4D60E-9E6C-2881-DA0E-EF18228EA9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9A173-9F4F-4308-83D3-8CD5AEFACA34}" type="datetimeFigureOut">
              <a:rPr lang="de-DE" smtClean="0"/>
              <a:t>19.10.2023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9E20A85-4054-6422-DA2A-FB7EE4EC50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D0FBCB7-29C4-68EB-5943-000016D24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F613F-7F81-4669-A4D6-1F257CA34F0D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389549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DD4D96-4ACA-33A8-A0AF-5271959EC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EE265A4C-6564-A696-0643-7240FAA7CE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2201096-B757-3B06-03AA-270FEF9BCA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9A173-9F4F-4308-83D3-8CD5AEFACA34}" type="datetimeFigureOut">
              <a:rPr lang="de-DE" smtClean="0"/>
              <a:t>19.10.2023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71DFC93-0AC1-2FCD-FF09-F75E2ACEE1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97A7AD1-68AC-5EEF-E258-ABEE59726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F613F-7F81-4669-A4D6-1F257CA34F0D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037056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A84CF24F-21C0-139F-6F20-2E98FE985F8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532382CE-C1D7-4288-4CEE-C1EEFDD22A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C2116F3-7D0B-27A7-395B-9A7B7BD1ED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9A173-9F4F-4308-83D3-8CD5AEFACA34}" type="datetimeFigureOut">
              <a:rPr lang="de-DE" smtClean="0"/>
              <a:t>19.10.2023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D689776-D98C-ACE1-369B-98C1A61877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ABFA5DA-F855-F02D-D06F-0B551CD6A6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F613F-7F81-4669-A4D6-1F257CA34F0D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04059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605E8C-C841-0998-4D7F-27EEEDF71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9690661-A46D-B19F-7112-CF4B9BDF1F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ED03BEA-E6FF-8DF8-7E6F-E71DC30828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9A173-9F4F-4308-83D3-8CD5AEFACA34}" type="datetimeFigureOut">
              <a:rPr lang="de-DE" smtClean="0"/>
              <a:t>19.10.2023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2702FBC-7C61-947D-E2B5-11B38F9902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A8A4D1D-D273-9427-5171-36340CC2D2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F613F-7F81-4669-A4D6-1F257CA34F0D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862305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1D82C9-BE1D-DB99-977A-C1B4E35299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9341352-B02F-9305-31CA-DB73470A01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B37938D-659B-A6FC-CD1F-2251018DA4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9A173-9F4F-4308-83D3-8CD5AEFACA34}" type="datetimeFigureOut">
              <a:rPr lang="de-DE" smtClean="0"/>
              <a:t>19.10.2023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76E648D-6D7A-1E5B-EEF9-68E688D9C7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A71BAF1-2100-6B0E-F0D4-8F2B329F19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F613F-7F81-4669-A4D6-1F257CA34F0D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129446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9C89E2D-39F4-C2C3-D246-8B4E04D56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1B8FB2B-E732-3977-D814-695A92B54E0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44F6C2C-6593-28CD-D23C-E1FC007C61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BBD2C73-527B-B515-1143-37CFADC4BD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9A173-9F4F-4308-83D3-8CD5AEFACA34}" type="datetimeFigureOut">
              <a:rPr lang="de-DE" smtClean="0"/>
              <a:t>19.10.2023</a:t>
            </a:fld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514E791-9686-2870-EEA5-74646EA5F7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C4CBF79-1474-BA95-2ECD-2C47C76C8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F613F-7F81-4669-A4D6-1F257CA34F0D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06759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6C47D8B-8179-2CB4-3B8B-01E1917A8C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0DA3074-164F-6DD8-EE67-6B3C09C04C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B1AE0A5-98DF-B803-B145-48D48D4CA8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274A9446-E766-3665-D88E-D80788DC17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C6ABD74A-9A42-0E45-64BB-E3BF160A56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CBDB40C4-FF5C-67AE-444D-1E8046771F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9A173-9F4F-4308-83D3-8CD5AEFACA34}" type="datetimeFigureOut">
              <a:rPr lang="de-DE" smtClean="0"/>
              <a:t>19.10.2023</a:t>
            </a:fld>
            <a:endParaRPr lang="de-DE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B002EE4B-46C4-A57F-65F8-514D4DAFD0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0E12A84F-D9E7-B876-45DD-04E497EAB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F613F-7F81-4669-A4D6-1F257CA34F0D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162209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8DE16BE-B4DA-14BD-A8B0-66F6AEC558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2081FFF-A517-7FE3-E711-ABEC7704F3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9A173-9F4F-4308-83D3-8CD5AEFACA34}" type="datetimeFigureOut">
              <a:rPr lang="de-DE" smtClean="0"/>
              <a:t>19.10.2023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C985DCA-F349-0B46-82C0-8B5EE08097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01E7DCB-DBAE-0620-8F93-48D4A85EF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F613F-7F81-4669-A4D6-1F257CA34F0D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096856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0D5D6B45-4B6A-B249-1DA4-801572ADF1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9A173-9F4F-4308-83D3-8CD5AEFACA34}" type="datetimeFigureOut">
              <a:rPr lang="de-DE" smtClean="0"/>
              <a:t>19.10.2023</a:t>
            </a:fld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1098FA43-FB8A-BAB9-B92A-A18EFC0D6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0FF5A69-8991-ABC2-CA09-8F2080AC4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F613F-7F81-4669-A4D6-1F257CA34F0D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796232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9504E9F-984D-6864-9C46-D5043E50F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3A3FBAE-E2EE-7F48-455D-DB4EA86CC1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D9891F5-CD24-06EA-E89E-70D7009586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483F23D-44FF-0D3B-3418-F840DB323C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9A173-9F4F-4308-83D3-8CD5AEFACA34}" type="datetimeFigureOut">
              <a:rPr lang="de-DE" smtClean="0"/>
              <a:t>19.10.2023</a:t>
            </a:fld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E29E2AD-E8AE-DEC6-0960-AF9B2DEEA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BB168CB-8C90-4B44-BA0D-A627C80B5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F613F-7F81-4669-A4D6-1F257CA34F0D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298216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01B8C5-3871-E2E5-6279-FC5640C7AE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77323057-A695-5C9F-501F-3419AC70A39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4689F80-02A9-ED02-C86C-E349D9807C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E1A292F-22C4-BD60-A8C9-991E4F91BC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9A173-9F4F-4308-83D3-8CD5AEFACA34}" type="datetimeFigureOut">
              <a:rPr lang="de-DE" smtClean="0"/>
              <a:t>19.10.2023</a:t>
            </a:fld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CB23771-0EA9-188C-D80E-ADC0EAF34D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1577B36-37CF-15BE-061A-A9263DA1F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F613F-7F81-4669-A4D6-1F257CA34F0D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299263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964FFF42-AF6C-2F51-C6DC-9DB34EE026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E06FE7F-77CE-2A7C-6FCD-066BC2374F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4CE4198-CAE2-2E51-B282-00D590BF1A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79A173-9F4F-4308-83D3-8CD5AEFACA34}" type="datetimeFigureOut">
              <a:rPr lang="de-DE" smtClean="0"/>
              <a:t>19.10.2023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224185B-8915-A8DE-F411-2AF2345829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73F1F6A-C2CC-B08B-36CF-3FCE9C3D9C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DF613F-7F81-4669-A4D6-1F257CA34F0D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872801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6.jpeg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E6E6E6"/>
            </a:gs>
            <a:gs pos="100000">
              <a:srgbClr val="005B8A"/>
            </a:gs>
          </a:gsLst>
          <a:path path="rect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538DD9-6ADF-476D-332F-6DE1261B22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625930" y="638628"/>
            <a:ext cx="7010855" cy="982301"/>
          </a:xfrm>
        </p:spPr>
        <p:txBody>
          <a:bodyPr/>
          <a:lstStyle/>
          <a:p>
            <a:r>
              <a:rPr lang="de-DE" dirty="0"/>
              <a:t>ESP 32 Workshop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470E2B0-BB05-65A9-2FFA-65CCE34733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139471" y="1923143"/>
            <a:ext cx="5914797" cy="878114"/>
          </a:xfrm>
        </p:spPr>
        <p:txBody>
          <a:bodyPr/>
          <a:lstStyle/>
          <a:p>
            <a:r>
              <a:rPr lang="en-GB" dirty="0"/>
              <a:t>Getting</a:t>
            </a:r>
            <a:r>
              <a:rPr lang="de-DE" dirty="0"/>
              <a:t> Startet</a:t>
            </a:r>
          </a:p>
        </p:txBody>
      </p:sp>
      <p:sp>
        <p:nvSpPr>
          <p:cNvPr id="32" name="Freihandform: Form 31">
            <a:extLst>
              <a:ext uri="{FF2B5EF4-FFF2-40B4-BE49-F238E27FC236}">
                <a16:creationId xmlns:a16="http://schemas.microsoft.com/office/drawing/2014/main" id="{44815134-2942-1405-E8AD-D690EFE4FE3D}"/>
              </a:ext>
            </a:extLst>
          </p:cNvPr>
          <p:cNvSpPr/>
          <p:nvPr/>
        </p:nvSpPr>
        <p:spPr>
          <a:xfrm rot="5400000">
            <a:off x="4247556" y="3020532"/>
            <a:ext cx="10077507" cy="7879669"/>
          </a:xfrm>
          <a:custGeom>
            <a:avLst/>
            <a:gdLst>
              <a:gd name="connsiteX0" fmla="*/ 7662066 w 10077507"/>
              <a:gd name="connsiteY0" fmla="*/ 4505892 h 7879669"/>
              <a:gd name="connsiteX1" fmla="*/ 8211397 w 10077507"/>
              <a:gd name="connsiteY1" fmla="*/ 3407230 h 7879669"/>
              <a:gd name="connsiteX2" fmla="*/ 9528175 w 10077507"/>
              <a:gd name="connsiteY2" fmla="*/ 3407230 h 7879669"/>
              <a:gd name="connsiteX3" fmla="*/ 10077507 w 10077507"/>
              <a:gd name="connsiteY3" fmla="*/ 4505892 h 7879669"/>
              <a:gd name="connsiteX4" fmla="*/ 9528175 w 10077507"/>
              <a:gd name="connsiteY4" fmla="*/ 5604554 h 7879669"/>
              <a:gd name="connsiteX5" fmla="*/ 8211397 w 10077507"/>
              <a:gd name="connsiteY5" fmla="*/ 5604554 h 7879669"/>
              <a:gd name="connsiteX6" fmla="*/ 7662065 w 10077507"/>
              <a:gd name="connsiteY6" fmla="*/ 2230778 h 7879669"/>
              <a:gd name="connsiteX7" fmla="*/ 8211395 w 10077507"/>
              <a:gd name="connsiteY7" fmla="*/ 1132118 h 7879669"/>
              <a:gd name="connsiteX8" fmla="*/ 9528175 w 10077507"/>
              <a:gd name="connsiteY8" fmla="*/ 1132118 h 7879669"/>
              <a:gd name="connsiteX9" fmla="*/ 10077505 w 10077507"/>
              <a:gd name="connsiteY9" fmla="*/ 2230778 h 7879669"/>
              <a:gd name="connsiteX10" fmla="*/ 9528175 w 10077507"/>
              <a:gd name="connsiteY10" fmla="*/ 3329440 h 7879669"/>
              <a:gd name="connsiteX11" fmla="*/ 8211395 w 10077507"/>
              <a:gd name="connsiteY11" fmla="*/ 3329440 h 7879669"/>
              <a:gd name="connsiteX12" fmla="*/ 7662065 w 10077507"/>
              <a:gd name="connsiteY12" fmla="*/ 6781007 h 7879669"/>
              <a:gd name="connsiteX13" fmla="*/ 8211395 w 10077507"/>
              <a:gd name="connsiteY13" fmla="*/ 5682346 h 7879669"/>
              <a:gd name="connsiteX14" fmla="*/ 9528175 w 10077507"/>
              <a:gd name="connsiteY14" fmla="*/ 5682346 h 7879669"/>
              <a:gd name="connsiteX15" fmla="*/ 10077505 w 10077507"/>
              <a:gd name="connsiteY15" fmla="*/ 6781007 h 7879669"/>
              <a:gd name="connsiteX16" fmla="*/ 9528175 w 10077507"/>
              <a:gd name="connsiteY16" fmla="*/ 7879668 h 7879669"/>
              <a:gd name="connsiteX17" fmla="*/ 8211395 w 10077507"/>
              <a:gd name="connsiteY17" fmla="*/ 7879668 h 7879669"/>
              <a:gd name="connsiteX18" fmla="*/ 5743471 w 10077507"/>
              <a:gd name="connsiteY18" fmla="*/ 1097285 h 7879669"/>
              <a:gd name="connsiteX19" fmla="*/ 6299614 w 10077507"/>
              <a:gd name="connsiteY19" fmla="*/ 0 h 7879669"/>
              <a:gd name="connsiteX20" fmla="*/ 7603947 w 10077507"/>
              <a:gd name="connsiteY20" fmla="*/ 0 h 7879669"/>
              <a:gd name="connsiteX21" fmla="*/ 8160089 w 10077507"/>
              <a:gd name="connsiteY21" fmla="*/ 1097285 h 7879669"/>
              <a:gd name="connsiteX22" fmla="*/ 7603947 w 10077507"/>
              <a:gd name="connsiteY22" fmla="*/ 2194571 h 7879669"/>
              <a:gd name="connsiteX23" fmla="*/ 6299614 w 10077507"/>
              <a:gd name="connsiteY23" fmla="*/ 2194571 h 7879669"/>
              <a:gd name="connsiteX24" fmla="*/ 5743471 w 10077507"/>
              <a:gd name="connsiteY24" fmla="*/ 3371325 h 7879669"/>
              <a:gd name="connsiteX25" fmla="*/ 6299614 w 10077507"/>
              <a:gd name="connsiteY25" fmla="*/ 2274040 h 7879669"/>
              <a:gd name="connsiteX26" fmla="*/ 7603947 w 10077507"/>
              <a:gd name="connsiteY26" fmla="*/ 2274040 h 7879669"/>
              <a:gd name="connsiteX27" fmla="*/ 8160089 w 10077507"/>
              <a:gd name="connsiteY27" fmla="*/ 3371325 h 7879669"/>
              <a:gd name="connsiteX28" fmla="*/ 7603947 w 10077507"/>
              <a:gd name="connsiteY28" fmla="*/ 4468610 h 7879669"/>
              <a:gd name="connsiteX29" fmla="*/ 6299614 w 10077507"/>
              <a:gd name="connsiteY29" fmla="*/ 4468610 h 7879669"/>
              <a:gd name="connsiteX30" fmla="*/ 5743471 w 10077507"/>
              <a:gd name="connsiteY30" fmla="*/ 5645364 h 7879669"/>
              <a:gd name="connsiteX31" fmla="*/ 6299614 w 10077507"/>
              <a:gd name="connsiteY31" fmla="*/ 4548080 h 7879669"/>
              <a:gd name="connsiteX32" fmla="*/ 7603947 w 10077507"/>
              <a:gd name="connsiteY32" fmla="*/ 4548080 h 7879669"/>
              <a:gd name="connsiteX33" fmla="*/ 8160089 w 10077507"/>
              <a:gd name="connsiteY33" fmla="*/ 5645364 h 7879669"/>
              <a:gd name="connsiteX34" fmla="*/ 7603947 w 10077507"/>
              <a:gd name="connsiteY34" fmla="*/ 6742649 h 7879669"/>
              <a:gd name="connsiteX35" fmla="*/ 6299614 w 10077507"/>
              <a:gd name="connsiteY35" fmla="*/ 6742649 h 7879669"/>
              <a:gd name="connsiteX36" fmla="*/ 3828980 w 10077507"/>
              <a:gd name="connsiteY36" fmla="*/ 2234305 h 7879669"/>
              <a:gd name="connsiteX37" fmla="*/ 4385123 w 10077507"/>
              <a:gd name="connsiteY37" fmla="*/ 1137020 h 7879669"/>
              <a:gd name="connsiteX38" fmla="*/ 5689456 w 10077507"/>
              <a:gd name="connsiteY38" fmla="*/ 1137020 h 7879669"/>
              <a:gd name="connsiteX39" fmla="*/ 6245598 w 10077507"/>
              <a:gd name="connsiteY39" fmla="*/ 2234305 h 7879669"/>
              <a:gd name="connsiteX40" fmla="*/ 5689456 w 10077507"/>
              <a:gd name="connsiteY40" fmla="*/ 3331590 h 7879669"/>
              <a:gd name="connsiteX41" fmla="*/ 4385123 w 10077507"/>
              <a:gd name="connsiteY41" fmla="*/ 3331590 h 7879669"/>
              <a:gd name="connsiteX42" fmla="*/ 3828980 w 10077507"/>
              <a:gd name="connsiteY42" fmla="*/ 4508345 h 7879669"/>
              <a:gd name="connsiteX43" fmla="*/ 4385123 w 10077507"/>
              <a:gd name="connsiteY43" fmla="*/ 3411060 h 7879669"/>
              <a:gd name="connsiteX44" fmla="*/ 5689456 w 10077507"/>
              <a:gd name="connsiteY44" fmla="*/ 3411060 h 7879669"/>
              <a:gd name="connsiteX45" fmla="*/ 6245598 w 10077507"/>
              <a:gd name="connsiteY45" fmla="*/ 4508345 h 7879669"/>
              <a:gd name="connsiteX46" fmla="*/ 5689456 w 10077507"/>
              <a:gd name="connsiteY46" fmla="*/ 5605630 h 7879669"/>
              <a:gd name="connsiteX47" fmla="*/ 4385123 w 10077507"/>
              <a:gd name="connsiteY47" fmla="*/ 5605630 h 7879669"/>
              <a:gd name="connsiteX48" fmla="*/ 3828980 w 10077507"/>
              <a:gd name="connsiteY48" fmla="*/ 6782384 h 7879669"/>
              <a:gd name="connsiteX49" fmla="*/ 4385123 w 10077507"/>
              <a:gd name="connsiteY49" fmla="*/ 5685099 h 7879669"/>
              <a:gd name="connsiteX50" fmla="*/ 5689456 w 10077507"/>
              <a:gd name="connsiteY50" fmla="*/ 5685099 h 7879669"/>
              <a:gd name="connsiteX51" fmla="*/ 6245598 w 10077507"/>
              <a:gd name="connsiteY51" fmla="*/ 6782384 h 7879669"/>
              <a:gd name="connsiteX52" fmla="*/ 5689456 w 10077507"/>
              <a:gd name="connsiteY52" fmla="*/ 7879669 h 7879669"/>
              <a:gd name="connsiteX53" fmla="*/ 4385123 w 10077507"/>
              <a:gd name="connsiteY53" fmla="*/ 7879669 h 7879669"/>
              <a:gd name="connsiteX54" fmla="*/ 1914491 w 10077507"/>
              <a:gd name="connsiteY54" fmla="*/ 1097285 h 7879669"/>
              <a:gd name="connsiteX55" fmla="*/ 2470633 w 10077507"/>
              <a:gd name="connsiteY55" fmla="*/ 0 h 7879669"/>
              <a:gd name="connsiteX56" fmla="*/ 3774966 w 10077507"/>
              <a:gd name="connsiteY56" fmla="*/ 0 h 7879669"/>
              <a:gd name="connsiteX57" fmla="*/ 4331107 w 10077507"/>
              <a:gd name="connsiteY57" fmla="*/ 1097285 h 7879669"/>
              <a:gd name="connsiteX58" fmla="*/ 3774966 w 10077507"/>
              <a:gd name="connsiteY58" fmla="*/ 2194571 h 7879669"/>
              <a:gd name="connsiteX59" fmla="*/ 2470633 w 10077507"/>
              <a:gd name="connsiteY59" fmla="*/ 2194571 h 7879669"/>
              <a:gd name="connsiteX60" fmla="*/ 1914491 w 10077507"/>
              <a:gd name="connsiteY60" fmla="*/ 3371325 h 7879669"/>
              <a:gd name="connsiteX61" fmla="*/ 2470633 w 10077507"/>
              <a:gd name="connsiteY61" fmla="*/ 2274040 h 7879669"/>
              <a:gd name="connsiteX62" fmla="*/ 3774966 w 10077507"/>
              <a:gd name="connsiteY62" fmla="*/ 2274040 h 7879669"/>
              <a:gd name="connsiteX63" fmla="*/ 4331107 w 10077507"/>
              <a:gd name="connsiteY63" fmla="*/ 3371325 h 7879669"/>
              <a:gd name="connsiteX64" fmla="*/ 3774966 w 10077507"/>
              <a:gd name="connsiteY64" fmla="*/ 4468610 h 7879669"/>
              <a:gd name="connsiteX65" fmla="*/ 2470633 w 10077507"/>
              <a:gd name="connsiteY65" fmla="*/ 4468610 h 7879669"/>
              <a:gd name="connsiteX66" fmla="*/ 1914491 w 10077507"/>
              <a:gd name="connsiteY66" fmla="*/ 5645364 h 7879669"/>
              <a:gd name="connsiteX67" fmla="*/ 2470633 w 10077507"/>
              <a:gd name="connsiteY67" fmla="*/ 4548080 h 7879669"/>
              <a:gd name="connsiteX68" fmla="*/ 3774966 w 10077507"/>
              <a:gd name="connsiteY68" fmla="*/ 4548080 h 7879669"/>
              <a:gd name="connsiteX69" fmla="*/ 4331107 w 10077507"/>
              <a:gd name="connsiteY69" fmla="*/ 5645364 h 7879669"/>
              <a:gd name="connsiteX70" fmla="*/ 3774966 w 10077507"/>
              <a:gd name="connsiteY70" fmla="*/ 6742649 h 7879669"/>
              <a:gd name="connsiteX71" fmla="*/ 2470633 w 10077507"/>
              <a:gd name="connsiteY71" fmla="*/ 6742649 h 7879669"/>
              <a:gd name="connsiteX72" fmla="*/ 0 w 10077507"/>
              <a:gd name="connsiteY72" fmla="*/ 2234306 h 7879669"/>
              <a:gd name="connsiteX73" fmla="*/ 556142 w 10077507"/>
              <a:gd name="connsiteY73" fmla="*/ 1137021 h 7879669"/>
              <a:gd name="connsiteX74" fmla="*/ 1860476 w 10077507"/>
              <a:gd name="connsiteY74" fmla="*/ 1137021 h 7879669"/>
              <a:gd name="connsiteX75" fmla="*/ 2416618 w 10077507"/>
              <a:gd name="connsiteY75" fmla="*/ 2234306 h 7879669"/>
              <a:gd name="connsiteX76" fmla="*/ 1860476 w 10077507"/>
              <a:gd name="connsiteY76" fmla="*/ 3331591 h 7879669"/>
              <a:gd name="connsiteX77" fmla="*/ 556142 w 10077507"/>
              <a:gd name="connsiteY77" fmla="*/ 3331591 h 7879669"/>
              <a:gd name="connsiteX78" fmla="*/ 0 w 10077507"/>
              <a:gd name="connsiteY78" fmla="*/ 4508345 h 7879669"/>
              <a:gd name="connsiteX79" fmla="*/ 556142 w 10077507"/>
              <a:gd name="connsiteY79" fmla="*/ 3411060 h 7879669"/>
              <a:gd name="connsiteX80" fmla="*/ 1860476 w 10077507"/>
              <a:gd name="connsiteY80" fmla="*/ 3411060 h 7879669"/>
              <a:gd name="connsiteX81" fmla="*/ 2416618 w 10077507"/>
              <a:gd name="connsiteY81" fmla="*/ 4508345 h 7879669"/>
              <a:gd name="connsiteX82" fmla="*/ 1860476 w 10077507"/>
              <a:gd name="connsiteY82" fmla="*/ 5605630 h 7879669"/>
              <a:gd name="connsiteX83" fmla="*/ 556142 w 10077507"/>
              <a:gd name="connsiteY83" fmla="*/ 5605630 h 7879669"/>
              <a:gd name="connsiteX84" fmla="*/ 0 w 10077507"/>
              <a:gd name="connsiteY84" fmla="*/ 6782384 h 7879669"/>
              <a:gd name="connsiteX85" fmla="*/ 556142 w 10077507"/>
              <a:gd name="connsiteY85" fmla="*/ 5685099 h 7879669"/>
              <a:gd name="connsiteX86" fmla="*/ 1860476 w 10077507"/>
              <a:gd name="connsiteY86" fmla="*/ 5685099 h 7879669"/>
              <a:gd name="connsiteX87" fmla="*/ 2416618 w 10077507"/>
              <a:gd name="connsiteY87" fmla="*/ 6782384 h 7879669"/>
              <a:gd name="connsiteX88" fmla="*/ 1860476 w 10077507"/>
              <a:gd name="connsiteY88" fmla="*/ 7879669 h 7879669"/>
              <a:gd name="connsiteX89" fmla="*/ 556142 w 10077507"/>
              <a:gd name="connsiteY89" fmla="*/ 7879669 h 78796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0077507" h="7879669">
                <a:moveTo>
                  <a:pt x="7662066" y="4505892"/>
                </a:moveTo>
                <a:lnTo>
                  <a:pt x="8211397" y="3407230"/>
                </a:lnTo>
                <a:lnTo>
                  <a:pt x="9528175" y="3407230"/>
                </a:lnTo>
                <a:lnTo>
                  <a:pt x="10077507" y="4505892"/>
                </a:lnTo>
                <a:lnTo>
                  <a:pt x="9528175" y="5604554"/>
                </a:lnTo>
                <a:lnTo>
                  <a:pt x="8211397" y="5604554"/>
                </a:lnTo>
                <a:close/>
                <a:moveTo>
                  <a:pt x="7662065" y="2230778"/>
                </a:moveTo>
                <a:lnTo>
                  <a:pt x="8211395" y="1132118"/>
                </a:lnTo>
                <a:lnTo>
                  <a:pt x="9528175" y="1132118"/>
                </a:lnTo>
                <a:lnTo>
                  <a:pt x="10077505" y="2230778"/>
                </a:lnTo>
                <a:lnTo>
                  <a:pt x="9528175" y="3329440"/>
                </a:lnTo>
                <a:lnTo>
                  <a:pt x="8211395" y="3329440"/>
                </a:lnTo>
                <a:close/>
                <a:moveTo>
                  <a:pt x="7662065" y="6781007"/>
                </a:moveTo>
                <a:lnTo>
                  <a:pt x="8211395" y="5682346"/>
                </a:lnTo>
                <a:lnTo>
                  <a:pt x="9528175" y="5682346"/>
                </a:lnTo>
                <a:lnTo>
                  <a:pt x="10077505" y="6781007"/>
                </a:lnTo>
                <a:lnTo>
                  <a:pt x="9528175" y="7879668"/>
                </a:lnTo>
                <a:lnTo>
                  <a:pt x="8211395" y="7879668"/>
                </a:lnTo>
                <a:close/>
                <a:moveTo>
                  <a:pt x="5743471" y="1097285"/>
                </a:moveTo>
                <a:lnTo>
                  <a:pt x="6299614" y="0"/>
                </a:lnTo>
                <a:lnTo>
                  <a:pt x="7603947" y="0"/>
                </a:lnTo>
                <a:lnTo>
                  <a:pt x="8160089" y="1097285"/>
                </a:lnTo>
                <a:lnTo>
                  <a:pt x="7603947" y="2194571"/>
                </a:lnTo>
                <a:lnTo>
                  <a:pt x="6299614" y="2194571"/>
                </a:lnTo>
                <a:close/>
                <a:moveTo>
                  <a:pt x="5743471" y="3371325"/>
                </a:moveTo>
                <a:lnTo>
                  <a:pt x="6299614" y="2274040"/>
                </a:lnTo>
                <a:lnTo>
                  <a:pt x="7603947" y="2274040"/>
                </a:lnTo>
                <a:lnTo>
                  <a:pt x="8160089" y="3371325"/>
                </a:lnTo>
                <a:lnTo>
                  <a:pt x="7603947" y="4468610"/>
                </a:lnTo>
                <a:lnTo>
                  <a:pt x="6299614" y="4468610"/>
                </a:lnTo>
                <a:close/>
                <a:moveTo>
                  <a:pt x="5743471" y="5645364"/>
                </a:moveTo>
                <a:lnTo>
                  <a:pt x="6299614" y="4548080"/>
                </a:lnTo>
                <a:lnTo>
                  <a:pt x="7603947" y="4548080"/>
                </a:lnTo>
                <a:lnTo>
                  <a:pt x="8160089" y="5645364"/>
                </a:lnTo>
                <a:lnTo>
                  <a:pt x="7603947" y="6742649"/>
                </a:lnTo>
                <a:lnTo>
                  <a:pt x="6299614" y="6742649"/>
                </a:lnTo>
                <a:close/>
                <a:moveTo>
                  <a:pt x="3828980" y="2234305"/>
                </a:moveTo>
                <a:lnTo>
                  <a:pt x="4385123" y="1137020"/>
                </a:lnTo>
                <a:lnTo>
                  <a:pt x="5689456" y="1137020"/>
                </a:lnTo>
                <a:lnTo>
                  <a:pt x="6245598" y="2234305"/>
                </a:lnTo>
                <a:lnTo>
                  <a:pt x="5689456" y="3331590"/>
                </a:lnTo>
                <a:lnTo>
                  <a:pt x="4385123" y="3331590"/>
                </a:lnTo>
                <a:close/>
                <a:moveTo>
                  <a:pt x="3828980" y="4508345"/>
                </a:moveTo>
                <a:lnTo>
                  <a:pt x="4385123" y="3411060"/>
                </a:lnTo>
                <a:lnTo>
                  <a:pt x="5689456" y="3411060"/>
                </a:lnTo>
                <a:lnTo>
                  <a:pt x="6245598" y="4508345"/>
                </a:lnTo>
                <a:lnTo>
                  <a:pt x="5689456" y="5605630"/>
                </a:lnTo>
                <a:lnTo>
                  <a:pt x="4385123" y="5605630"/>
                </a:lnTo>
                <a:close/>
                <a:moveTo>
                  <a:pt x="3828980" y="6782384"/>
                </a:moveTo>
                <a:lnTo>
                  <a:pt x="4385123" y="5685099"/>
                </a:lnTo>
                <a:lnTo>
                  <a:pt x="5689456" y="5685099"/>
                </a:lnTo>
                <a:lnTo>
                  <a:pt x="6245598" y="6782384"/>
                </a:lnTo>
                <a:lnTo>
                  <a:pt x="5689456" y="7879669"/>
                </a:lnTo>
                <a:lnTo>
                  <a:pt x="4385123" y="7879669"/>
                </a:lnTo>
                <a:close/>
                <a:moveTo>
                  <a:pt x="1914491" y="1097285"/>
                </a:moveTo>
                <a:lnTo>
                  <a:pt x="2470633" y="0"/>
                </a:lnTo>
                <a:lnTo>
                  <a:pt x="3774966" y="0"/>
                </a:lnTo>
                <a:lnTo>
                  <a:pt x="4331107" y="1097285"/>
                </a:lnTo>
                <a:lnTo>
                  <a:pt x="3774966" y="2194571"/>
                </a:lnTo>
                <a:lnTo>
                  <a:pt x="2470633" y="2194571"/>
                </a:lnTo>
                <a:close/>
                <a:moveTo>
                  <a:pt x="1914491" y="3371325"/>
                </a:moveTo>
                <a:lnTo>
                  <a:pt x="2470633" y="2274040"/>
                </a:lnTo>
                <a:lnTo>
                  <a:pt x="3774966" y="2274040"/>
                </a:lnTo>
                <a:lnTo>
                  <a:pt x="4331107" y="3371325"/>
                </a:lnTo>
                <a:lnTo>
                  <a:pt x="3774966" y="4468610"/>
                </a:lnTo>
                <a:lnTo>
                  <a:pt x="2470633" y="4468610"/>
                </a:lnTo>
                <a:close/>
                <a:moveTo>
                  <a:pt x="1914491" y="5645364"/>
                </a:moveTo>
                <a:lnTo>
                  <a:pt x="2470633" y="4548080"/>
                </a:lnTo>
                <a:lnTo>
                  <a:pt x="3774966" y="4548080"/>
                </a:lnTo>
                <a:lnTo>
                  <a:pt x="4331107" y="5645364"/>
                </a:lnTo>
                <a:lnTo>
                  <a:pt x="3774966" y="6742649"/>
                </a:lnTo>
                <a:lnTo>
                  <a:pt x="2470633" y="6742649"/>
                </a:lnTo>
                <a:close/>
                <a:moveTo>
                  <a:pt x="0" y="2234306"/>
                </a:moveTo>
                <a:lnTo>
                  <a:pt x="556142" y="1137021"/>
                </a:lnTo>
                <a:lnTo>
                  <a:pt x="1860476" y="1137021"/>
                </a:lnTo>
                <a:lnTo>
                  <a:pt x="2416618" y="2234306"/>
                </a:lnTo>
                <a:lnTo>
                  <a:pt x="1860476" y="3331591"/>
                </a:lnTo>
                <a:lnTo>
                  <a:pt x="556142" y="3331591"/>
                </a:lnTo>
                <a:close/>
                <a:moveTo>
                  <a:pt x="0" y="4508345"/>
                </a:moveTo>
                <a:lnTo>
                  <a:pt x="556142" y="3411060"/>
                </a:lnTo>
                <a:lnTo>
                  <a:pt x="1860476" y="3411060"/>
                </a:lnTo>
                <a:lnTo>
                  <a:pt x="2416618" y="4508345"/>
                </a:lnTo>
                <a:lnTo>
                  <a:pt x="1860476" y="5605630"/>
                </a:lnTo>
                <a:lnTo>
                  <a:pt x="556142" y="5605630"/>
                </a:lnTo>
                <a:close/>
                <a:moveTo>
                  <a:pt x="0" y="6782384"/>
                </a:moveTo>
                <a:lnTo>
                  <a:pt x="556142" y="5685099"/>
                </a:lnTo>
                <a:lnTo>
                  <a:pt x="1860476" y="5685099"/>
                </a:lnTo>
                <a:lnTo>
                  <a:pt x="2416618" y="6782384"/>
                </a:lnTo>
                <a:lnTo>
                  <a:pt x="1860476" y="7879669"/>
                </a:lnTo>
                <a:lnTo>
                  <a:pt x="556142" y="7879669"/>
                </a:lnTo>
                <a:close/>
              </a:path>
            </a:pathLst>
          </a:cu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969941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E6E6E6"/>
            </a:gs>
            <a:gs pos="100000">
              <a:srgbClr val="005B8A"/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>
            <a:extLst>
              <a:ext uri="{FF2B5EF4-FFF2-40B4-BE49-F238E27FC236}">
                <a16:creationId xmlns:a16="http://schemas.microsoft.com/office/drawing/2014/main" id="{E64771F0-EFEC-1DA4-5628-AE3201C29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Auswahldiagramm</a:t>
            </a:r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2EFB0385-0D09-EBCC-C68A-527F3DD439B8}"/>
              </a:ext>
            </a:extLst>
          </p:cNvPr>
          <p:cNvSpPr/>
          <p:nvPr/>
        </p:nvSpPr>
        <p:spPr>
          <a:xfrm>
            <a:off x="-1120882" y="3105150"/>
            <a:ext cx="2333625" cy="647700"/>
          </a:xfrm>
          <a:prstGeom prst="roundRect">
            <a:avLst/>
          </a:prstGeom>
          <a:solidFill>
            <a:srgbClr val="3D738F"/>
          </a:solidFill>
          <a:ln>
            <a:solidFill>
              <a:srgbClr val="3D738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Brauche Ich WiFi, Bluetooth?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FF4436FC-5AC8-00CA-B6B4-02048084A441}"/>
              </a:ext>
            </a:extLst>
          </p:cNvPr>
          <p:cNvSpPr txBox="1"/>
          <p:nvPr/>
        </p:nvSpPr>
        <p:spPr>
          <a:xfrm>
            <a:off x="1511097" y="2495549"/>
            <a:ext cx="733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Ja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EFF62747-796A-C7FB-FD18-4F5996A4C4FE}"/>
              </a:ext>
            </a:extLst>
          </p:cNvPr>
          <p:cNvSpPr txBox="1"/>
          <p:nvPr/>
        </p:nvSpPr>
        <p:spPr>
          <a:xfrm>
            <a:off x="1501571" y="4190585"/>
            <a:ext cx="733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Nein</a:t>
            </a:r>
          </a:p>
        </p:txBody>
      </p:sp>
      <p:sp>
        <p:nvSpPr>
          <p:cNvPr id="5" name="Rechteck: abgerundete Ecken 4">
            <a:extLst>
              <a:ext uri="{FF2B5EF4-FFF2-40B4-BE49-F238E27FC236}">
                <a16:creationId xmlns:a16="http://schemas.microsoft.com/office/drawing/2014/main" id="{765BF523-DD3A-0A4F-605A-144B4CDF516F}"/>
              </a:ext>
            </a:extLst>
          </p:cNvPr>
          <p:cNvSpPr/>
          <p:nvPr/>
        </p:nvSpPr>
        <p:spPr>
          <a:xfrm>
            <a:off x="2660543" y="1670870"/>
            <a:ext cx="2305050" cy="647700"/>
          </a:xfrm>
          <a:prstGeom prst="roundRect">
            <a:avLst/>
          </a:prstGeom>
          <a:solidFill>
            <a:srgbClr val="3D738F"/>
          </a:solidFill>
          <a:ln>
            <a:solidFill>
              <a:srgbClr val="3D738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Brauche ich einen PC?</a:t>
            </a:r>
          </a:p>
        </p:txBody>
      </p: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760C4032-8A6F-6BA7-4D99-E25051693504}"/>
              </a:ext>
            </a:extLst>
          </p:cNvPr>
          <p:cNvCxnSpPr>
            <a:cxnSpLocks/>
            <a:stCxn id="10" idx="3"/>
            <a:endCxn id="5" idx="1"/>
          </p:cNvCxnSpPr>
          <p:nvPr/>
        </p:nvCxnSpPr>
        <p:spPr>
          <a:xfrm flipV="1">
            <a:off x="1212743" y="1994720"/>
            <a:ext cx="1447800" cy="1434280"/>
          </a:xfrm>
          <a:prstGeom prst="straightConnector1">
            <a:avLst/>
          </a:prstGeom>
          <a:ln w="76200">
            <a:solidFill>
              <a:srgbClr val="3D738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F61439F5-06C4-7537-FB2B-948FC2EBA87C}"/>
              </a:ext>
            </a:extLst>
          </p:cNvPr>
          <p:cNvCxnSpPr>
            <a:cxnSpLocks/>
            <a:stCxn id="10" idx="3"/>
            <a:endCxn id="4" idx="1"/>
          </p:cNvCxnSpPr>
          <p:nvPr/>
        </p:nvCxnSpPr>
        <p:spPr>
          <a:xfrm>
            <a:off x="1212743" y="3429000"/>
            <a:ext cx="1457325" cy="1430893"/>
          </a:xfrm>
          <a:prstGeom prst="straightConnector1">
            <a:avLst/>
          </a:prstGeom>
          <a:ln w="76200">
            <a:solidFill>
              <a:srgbClr val="3D738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feld 16">
            <a:extLst>
              <a:ext uri="{FF2B5EF4-FFF2-40B4-BE49-F238E27FC236}">
                <a16:creationId xmlns:a16="http://schemas.microsoft.com/office/drawing/2014/main" id="{916C1324-413D-4C56-B10F-0CBD78139BE1}"/>
              </a:ext>
            </a:extLst>
          </p:cNvPr>
          <p:cNvSpPr txBox="1"/>
          <p:nvPr/>
        </p:nvSpPr>
        <p:spPr>
          <a:xfrm>
            <a:off x="5254422" y="1375595"/>
            <a:ext cx="733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Ja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633ED68E-9679-D321-68F8-DF4EFA829D95}"/>
              </a:ext>
            </a:extLst>
          </p:cNvPr>
          <p:cNvSpPr txBox="1"/>
          <p:nvPr/>
        </p:nvSpPr>
        <p:spPr>
          <a:xfrm>
            <a:off x="5254421" y="2289580"/>
            <a:ext cx="733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Nein</a:t>
            </a:r>
          </a:p>
        </p:txBody>
      </p: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42DDB0A7-2441-19E4-53A4-DF31B38BED85}"/>
              </a:ext>
            </a:extLst>
          </p:cNvPr>
          <p:cNvCxnSpPr>
            <a:cxnSpLocks/>
          </p:cNvCxnSpPr>
          <p:nvPr/>
        </p:nvCxnSpPr>
        <p:spPr>
          <a:xfrm flipV="1">
            <a:off x="4956068" y="1330244"/>
            <a:ext cx="1447800" cy="674001"/>
          </a:xfrm>
          <a:prstGeom prst="straightConnector1">
            <a:avLst/>
          </a:prstGeom>
          <a:ln w="76200">
            <a:solidFill>
              <a:srgbClr val="3D738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0E7B24FF-EF76-E37C-1958-D5A1303232EE}"/>
              </a:ext>
            </a:extLst>
          </p:cNvPr>
          <p:cNvCxnSpPr>
            <a:cxnSpLocks/>
          </p:cNvCxnSpPr>
          <p:nvPr/>
        </p:nvCxnSpPr>
        <p:spPr>
          <a:xfrm>
            <a:off x="4956068" y="2004245"/>
            <a:ext cx="1447800" cy="617608"/>
          </a:xfrm>
          <a:prstGeom prst="straightConnector1">
            <a:avLst/>
          </a:prstGeom>
          <a:ln w="76200">
            <a:solidFill>
              <a:srgbClr val="3D738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hteck: abgerundete Ecken 23">
            <a:extLst>
              <a:ext uri="{FF2B5EF4-FFF2-40B4-BE49-F238E27FC236}">
                <a16:creationId xmlns:a16="http://schemas.microsoft.com/office/drawing/2014/main" id="{FA0C653C-5277-937A-A1EC-4C7EC395F9D9}"/>
              </a:ext>
            </a:extLst>
          </p:cNvPr>
          <p:cNvSpPr/>
          <p:nvPr/>
        </p:nvSpPr>
        <p:spPr>
          <a:xfrm>
            <a:off x="6413394" y="1006394"/>
            <a:ext cx="1447800" cy="647700"/>
          </a:xfrm>
          <a:prstGeom prst="roundRect">
            <a:avLst/>
          </a:prstGeom>
          <a:solidFill>
            <a:srgbClr val="3D738F"/>
          </a:solidFill>
          <a:ln>
            <a:solidFill>
              <a:srgbClr val="3D738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Raspberry Pi</a:t>
            </a:r>
          </a:p>
        </p:txBody>
      </p:sp>
      <p:sp>
        <p:nvSpPr>
          <p:cNvPr id="27" name="Rechteck: abgerundete Ecken 26">
            <a:extLst>
              <a:ext uri="{FF2B5EF4-FFF2-40B4-BE49-F238E27FC236}">
                <a16:creationId xmlns:a16="http://schemas.microsoft.com/office/drawing/2014/main" id="{4E9337FF-C7A5-57C6-D9A9-25BC448749E7}"/>
              </a:ext>
            </a:extLst>
          </p:cNvPr>
          <p:cNvSpPr/>
          <p:nvPr/>
        </p:nvSpPr>
        <p:spPr>
          <a:xfrm>
            <a:off x="6413394" y="2277223"/>
            <a:ext cx="1447800" cy="647700"/>
          </a:xfrm>
          <a:prstGeom prst="roundRect">
            <a:avLst/>
          </a:prstGeom>
          <a:solidFill>
            <a:srgbClr val="F42C2D"/>
          </a:solidFill>
          <a:ln>
            <a:solidFill>
              <a:srgbClr val="F42C2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ESP 32</a:t>
            </a:r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DD948551-90D3-6667-7E36-E1A9A43485B3}"/>
              </a:ext>
            </a:extLst>
          </p:cNvPr>
          <p:cNvSpPr/>
          <p:nvPr/>
        </p:nvSpPr>
        <p:spPr>
          <a:xfrm>
            <a:off x="2670068" y="4536043"/>
            <a:ext cx="2201410" cy="647700"/>
          </a:xfrm>
          <a:prstGeom prst="roundRect">
            <a:avLst/>
          </a:prstGeom>
          <a:solidFill>
            <a:srgbClr val="3D738F"/>
          </a:solidFill>
          <a:ln>
            <a:solidFill>
              <a:srgbClr val="3D738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Komplexe Aufgabe?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DB10E8D7-E3CB-8AB6-3266-870CB148C2B7}"/>
              </a:ext>
            </a:extLst>
          </p:cNvPr>
          <p:cNvSpPr txBox="1"/>
          <p:nvPr/>
        </p:nvSpPr>
        <p:spPr>
          <a:xfrm>
            <a:off x="5111547" y="4032145"/>
            <a:ext cx="733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Ja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308C529D-0993-4D48-BC90-75A062FC71F2}"/>
              </a:ext>
            </a:extLst>
          </p:cNvPr>
          <p:cNvSpPr txBox="1"/>
          <p:nvPr/>
        </p:nvSpPr>
        <p:spPr>
          <a:xfrm>
            <a:off x="5111546" y="5398417"/>
            <a:ext cx="733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Nein</a:t>
            </a:r>
          </a:p>
        </p:txBody>
      </p: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061BF90B-CD4F-1741-ACBD-CBD4A363BF7D}"/>
              </a:ext>
            </a:extLst>
          </p:cNvPr>
          <p:cNvCxnSpPr>
            <a:cxnSpLocks/>
            <a:endCxn id="2" idx="1"/>
          </p:cNvCxnSpPr>
          <p:nvPr/>
        </p:nvCxnSpPr>
        <p:spPr>
          <a:xfrm flipV="1">
            <a:off x="4813193" y="3791563"/>
            <a:ext cx="1462805" cy="1075712"/>
          </a:xfrm>
          <a:prstGeom prst="straightConnector1">
            <a:avLst/>
          </a:prstGeom>
          <a:ln w="76200">
            <a:solidFill>
              <a:srgbClr val="3D738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849702DF-8F13-F0BC-9D14-D3C73055C9CF}"/>
              </a:ext>
            </a:extLst>
          </p:cNvPr>
          <p:cNvCxnSpPr>
            <a:cxnSpLocks/>
            <a:endCxn id="25" idx="1"/>
          </p:cNvCxnSpPr>
          <p:nvPr/>
        </p:nvCxnSpPr>
        <p:spPr>
          <a:xfrm>
            <a:off x="4813193" y="4867275"/>
            <a:ext cx="1445323" cy="1031972"/>
          </a:xfrm>
          <a:prstGeom prst="straightConnector1">
            <a:avLst/>
          </a:prstGeom>
          <a:ln w="76200">
            <a:solidFill>
              <a:srgbClr val="3D738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feld 2">
            <a:extLst>
              <a:ext uri="{FF2B5EF4-FFF2-40B4-BE49-F238E27FC236}">
                <a16:creationId xmlns:a16="http://schemas.microsoft.com/office/drawing/2014/main" id="{52AFD861-8958-5545-493A-D4EEB31E041F}"/>
              </a:ext>
            </a:extLst>
          </p:cNvPr>
          <p:cNvSpPr txBox="1"/>
          <p:nvPr/>
        </p:nvSpPr>
        <p:spPr>
          <a:xfrm>
            <a:off x="7997325" y="5273778"/>
            <a:ext cx="733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Ja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61260FC6-B4D1-FACA-06DF-42058BAC2DF8}"/>
              </a:ext>
            </a:extLst>
          </p:cNvPr>
          <p:cNvSpPr txBox="1"/>
          <p:nvPr/>
        </p:nvSpPr>
        <p:spPr>
          <a:xfrm>
            <a:off x="7997324" y="6187763"/>
            <a:ext cx="733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Nein</a:t>
            </a:r>
          </a:p>
        </p:txBody>
      </p: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2AFC5406-9910-08DA-490C-F2A92DBF71BE}"/>
              </a:ext>
            </a:extLst>
          </p:cNvPr>
          <p:cNvCxnSpPr>
            <a:cxnSpLocks/>
          </p:cNvCxnSpPr>
          <p:nvPr/>
        </p:nvCxnSpPr>
        <p:spPr>
          <a:xfrm flipV="1">
            <a:off x="7698971" y="5228427"/>
            <a:ext cx="1447800" cy="674001"/>
          </a:xfrm>
          <a:prstGeom prst="straightConnector1">
            <a:avLst/>
          </a:prstGeom>
          <a:ln w="76200">
            <a:solidFill>
              <a:srgbClr val="3D738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DCE18155-9813-DBE4-66D0-D56FB0386410}"/>
              </a:ext>
            </a:extLst>
          </p:cNvPr>
          <p:cNvCxnSpPr>
            <a:cxnSpLocks/>
          </p:cNvCxnSpPr>
          <p:nvPr/>
        </p:nvCxnSpPr>
        <p:spPr>
          <a:xfrm>
            <a:off x="7698971" y="5902428"/>
            <a:ext cx="1447800" cy="617608"/>
          </a:xfrm>
          <a:prstGeom prst="straightConnector1">
            <a:avLst/>
          </a:prstGeom>
          <a:ln w="76200">
            <a:solidFill>
              <a:srgbClr val="3D738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hteck: abgerundete Ecken 24">
            <a:extLst>
              <a:ext uri="{FF2B5EF4-FFF2-40B4-BE49-F238E27FC236}">
                <a16:creationId xmlns:a16="http://schemas.microsoft.com/office/drawing/2014/main" id="{EF2ABED6-4112-32AD-6ACE-C60ACC4DB06A}"/>
              </a:ext>
            </a:extLst>
          </p:cNvPr>
          <p:cNvSpPr/>
          <p:nvPr/>
        </p:nvSpPr>
        <p:spPr>
          <a:xfrm>
            <a:off x="6258516" y="5575397"/>
            <a:ext cx="1447800" cy="647700"/>
          </a:xfrm>
          <a:prstGeom prst="roundRect">
            <a:avLst/>
          </a:prstGeom>
          <a:solidFill>
            <a:srgbClr val="3D738F"/>
          </a:solidFill>
          <a:ln>
            <a:solidFill>
              <a:srgbClr val="3D738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Kostenlimit</a:t>
            </a:r>
          </a:p>
        </p:txBody>
      </p:sp>
      <p:sp>
        <p:nvSpPr>
          <p:cNvPr id="26" name="Rechteck: abgerundete Ecken 25">
            <a:extLst>
              <a:ext uri="{FF2B5EF4-FFF2-40B4-BE49-F238E27FC236}">
                <a16:creationId xmlns:a16="http://schemas.microsoft.com/office/drawing/2014/main" id="{EED64491-DDCB-282E-1FAA-A0996BA9B53F}"/>
              </a:ext>
            </a:extLst>
          </p:cNvPr>
          <p:cNvSpPr/>
          <p:nvPr/>
        </p:nvSpPr>
        <p:spPr>
          <a:xfrm>
            <a:off x="9160893" y="6194938"/>
            <a:ext cx="1447800" cy="647700"/>
          </a:xfrm>
          <a:prstGeom prst="roundRect">
            <a:avLst/>
          </a:prstGeom>
          <a:solidFill>
            <a:srgbClr val="F42C2D"/>
          </a:solidFill>
          <a:ln>
            <a:solidFill>
              <a:srgbClr val="F42C2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ESP 32</a:t>
            </a:r>
          </a:p>
        </p:txBody>
      </p:sp>
      <p:sp>
        <p:nvSpPr>
          <p:cNvPr id="28" name="Rechteck: abgerundete Ecken 27">
            <a:extLst>
              <a:ext uri="{FF2B5EF4-FFF2-40B4-BE49-F238E27FC236}">
                <a16:creationId xmlns:a16="http://schemas.microsoft.com/office/drawing/2014/main" id="{180D7136-9554-AFA7-D01A-0A072E688D2E}"/>
              </a:ext>
            </a:extLst>
          </p:cNvPr>
          <p:cNvSpPr/>
          <p:nvPr/>
        </p:nvSpPr>
        <p:spPr>
          <a:xfrm>
            <a:off x="9160892" y="4904577"/>
            <a:ext cx="1998727" cy="647700"/>
          </a:xfrm>
          <a:prstGeom prst="roundRect">
            <a:avLst/>
          </a:prstGeom>
          <a:solidFill>
            <a:srgbClr val="3D738F"/>
          </a:solidFill>
          <a:ln>
            <a:solidFill>
              <a:srgbClr val="3D738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Arduino pro Micro</a:t>
            </a:r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13399EFF-8173-D717-8F54-4520EC66861E}"/>
              </a:ext>
            </a:extLst>
          </p:cNvPr>
          <p:cNvSpPr/>
          <p:nvPr/>
        </p:nvSpPr>
        <p:spPr>
          <a:xfrm>
            <a:off x="6275998" y="3467713"/>
            <a:ext cx="1652754" cy="647700"/>
          </a:xfrm>
          <a:prstGeom prst="roundRect">
            <a:avLst/>
          </a:prstGeom>
          <a:solidFill>
            <a:srgbClr val="3D738F"/>
          </a:solidFill>
          <a:ln>
            <a:solidFill>
              <a:srgbClr val="3D738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GPIO Intensiv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2A03E7F8-73AD-7D5E-F206-680D9AFC8B30}"/>
              </a:ext>
            </a:extLst>
          </p:cNvPr>
          <p:cNvSpPr txBox="1"/>
          <p:nvPr/>
        </p:nvSpPr>
        <p:spPr>
          <a:xfrm>
            <a:off x="8189054" y="3164755"/>
            <a:ext cx="733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Ja</a:t>
            </a: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45CE0C02-9F1C-7285-9811-CFDE04D9FE10}"/>
              </a:ext>
            </a:extLst>
          </p:cNvPr>
          <p:cNvSpPr txBox="1"/>
          <p:nvPr/>
        </p:nvSpPr>
        <p:spPr>
          <a:xfrm>
            <a:off x="8189053" y="4078740"/>
            <a:ext cx="733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Nein</a:t>
            </a:r>
          </a:p>
        </p:txBody>
      </p: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D09742C4-E2DB-EEB4-DA8F-8D795144D882}"/>
              </a:ext>
            </a:extLst>
          </p:cNvPr>
          <p:cNvCxnSpPr>
            <a:cxnSpLocks/>
          </p:cNvCxnSpPr>
          <p:nvPr/>
        </p:nvCxnSpPr>
        <p:spPr>
          <a:xfrm flipV="1">
            <a:off x="7890700" y="3119404"/>
            <a:ext cx="1447800" cy="674001"/>
          </a:xfrm>
          <a:prstGeom prst="straightConnector1">
            <a:avLst/>
          </a:prstGeom>
          <a:ln w="76200">
            <a:solidFill>
              <a:srgbClr val="3D738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69FF8E96-B085-0F9E-F874-51FC69368E43}"/>
              </a:ext>
            </a:extLst>
          </p:cNvPr>
          <p:cNvCxnSpPr>
            <a:cxnSpLocks/>
          </p:cNvCxnSpPr>
          <p:nvPr/>
        </p:nvCxnSpPr>
        <p:spPr>
          <a:xfrm>
            <a:off x="7890700" y="3793405"/>
            <a:ext cx="1447800" cy="617608"/>
          </a:xfrm>
          <a:prstGeom prst="straightConnector1">
            <a:avLst/>
          </a:prstGeom>
          <a:ln w="76200">
            <a:solidFill>
              <a:srgbClr val="3D738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hteck: abgerundete Ecken 36">
            <a:extLst>
              <a:ext uri="{FF2B5EF4-FFF2-40B4-BE49-F238E27FC236}">
                <a16:creationId xmlns:a16="http://schemas.microsoft.com/office/drawing/2014/main" id="{73A9AB69-8B65-47FB-E7B0-BB303B0FE23C}"/>
              </a:ext>
            </a:extLst>
          </p:cNvPr>
          <p:cNvSpPr/>
          <p:nvPr/>
        </p:nvSpPr>
        <p:spPr>
          <a:xfrm>
            <a:off x="12462076" y="2820013"/>
            <a:ext cx="1624184" cy="647700"/>
          </a:xfrm>
          <a:prstGeom prst="roundRect">
            <a:avLst/>
          </a:prstGeom>
          <a:solidFill>
            <a:srgbClr val="3D738F"/>
          </a:solidFill>
          <a:ln>
            <a:solidFill>
              <a:srgbClr val="3D738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Arduino MEGA</a:t>
            </a:r>
          </a:p>
        </p:txBody>
      </p:sp>
      <p:sp>
        <p:nvSpPr>
          <p:cNvPr id="38" name="Rechteck: abgerundete Ecken 37">
            <a:extLst>
              <a:ext uri="{FF2B5EF4-FFF2-40B4-BE49-F238E27FC236}">
                <a16:creationId xmlns:a16="http://schemas.microsoft.com/office/drawing/2014/main" id="{59EF8545-3EF8-0048-518A-23CF4D09F963}"/>
              </a:ext>
            </a:extLst>
          </p:cNvPr>
          <p:cNvSpPr/>
          <p:nvPr/>
        </p:nvSpPr>
        <p:spPr>
          <a:xfrm>
            <a:off x="12462076" y="4032145"/>
            <a:ext cx="1447800" cy="647700"/>
          </a:xfrm>
          <a:prstGeom prst="roundRect">
            <a:avLst/>
          </a:prstGeom>
          <a:solidFill>
            <a:srgbClr val="F42C2D"/>
          </a:solidFill>
          <a:ln>
            <a:solidFill>
              <a:srgbClr val="F42C2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ESP 32</a:t>
            </a:r>
          </a:p>
        </p:txBody>
      </p:sp>
    </p:spTree>
    <p:extLst>
      <p:ext uri="{BB962C8B-B14F-4D97-AF65-F5344CB8AC3E}">
        <p14:creationId xmlns:p14="http://schemas.microsoft.com/office/powerpoint/2010/main" val="16083427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6E6E6"/>
            </a:gs>
            <a:gs pos="100000">
              <a:srgbClr val="005B8A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How to include user defined `.h` and `.c` files or libraries into esp-idf  project? Or How to refactor out code out of `main.c`? : r/esp32">
            <a:extLst>
              <a:ext uri="{FF2B5EF4-FFF2-40B4-BE49-F238E27FC236}">
                <a16:creationId xmlns:a16="http://schemas.microsoft.com/office/drawing/2014/main" id="{F68C6030-79A8-0279-0B15-000529599C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1900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ow to Install and Configure the Arduino IDE - Circuit Basics">
            <a:extLst>
              <a:ext uri="{FF2B5EF4-FFF2-40B4-BE49-F238E27FC236}">
                <a16:creationId xmlns:a16="http://schemas.microsoft.com/office/drawing/2014/main" id="{38E00DD0-47A5-5A45-D02E-E0F7B87E71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088312" y="0"/>
            <a:ext cx="79978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el 7">
            <a:extLst>
              <a:ext uri="{FF2B5EF4-FFF2-40B4-BE49-F238E27FC236}">
                <a16:creationId xmlns:a16="http://schemas.microsoft.com/office/drawing/2014/main" id="{E64771F0-EFEC-1DA4-5628-AE3201C29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Auswahldiagramm</a:t>
            </a:r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2EFB0385-0D09-EBCC-C68A-527F3DD439B8}"/>
              </a:ext>
            </a:extLst>
          </p:cNvPr>
          <p:cNvSpPr/>
          <p:nvPr/>
        </p:nvSpPr>
        <p:spPr>
          <a:xfrm>
            <a:off x="32879" y="3026348"/>
            <a:ext cx="2333625" cy="647700"/>
          </a:xfrm>
          <a:prstGeom prst="roundRect">
            <a:avLst/>
          </a:prstGeom>
          <a:solidFill>
            <a:srgbClr val="3D738F"/>
          </a:solidFill>
          <a:ln>
            <a:solidFill>
              <a:srgbClr val="3D738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Brauche Ich WiFi, Bluetooth?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FF4436FC-5AC8-00CA-B6B4-02048084A441}"/>
              </a:ext>
            </a:extLst>
          </p:cNvPr>
          <p:cNvSpPr txBox="1"/>
          <p:nvPr/>
        </p:nvSpPr>
        <p:spPr>
          <a:xfrm>
            <a:off x="2366504" y="2495549"/>
            <a:ext cx="733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Ja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EFF62747-796A-C7FB-FD18-4F5996A4C4FE}"/>
              </a:ext>
            </a:extLst>
          </p:cNvPr>
          <p:cNvSpPr txBox="1"/>
          <p:nvPr/>
        </p:nvSpPr>
        <p:spPr>
          <a:xfrm>
            <a:off x="2356978" y="4190585"/>
            <a:ext cx="733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Nein</a:t>
            </a:r>
          </a:p>
        </p:txBody>
      </p:sp>
      <p:sp>
        <p:nvSpPr>
          <p:cNvPr id="5" name="Rechteck: abgerundete Ecken 4">
            <a:extLst>
              <a:ext uri="{FF2B5EF4-FFF2-40B4-BE49-F238E27FC236}">
                <a16:creationId xmlns:a16="http://schemas.microsoft.com/office/drawing/2014/main" id="{765BF523-DD3A-0A4F-605A-144B4CDF516F}"/>
              </a:ext>
            </a:extLst>
          </p:cNvPr>
          <p:cNvSpPr/>
          <p:nvPr/>
        </p:nvSpPr>
        <p:spPr>
          <a:xfrm>
            <a:off x="3515950" y="1670870"/>
            <a:ext cx="2305050" cy="647700"/>
          </a:xfrm>
          <a:prstGeom prst="roundRect">
            <a:avLst/>
          </a:prstGeom>
          <a:solidFill>
            <a:srgbClr val="3D738F"/>
          </a:solidFill>
          <a:ln>
            <a:solidFill>
              <a:srgbClr val="3D738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Brauche ich einen PC?</a:t>
            </a:r>
          </a:p>
        </p:txBody>
      </p: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760C4032-8A6F-6BA7-4D99-E25051693504}"/>
              </a:ext>
            </a:extLst>
          </p:cNvPr>
          <p:cNvCxnSpPr>
            <a:cxnSpLocks/>
            <a:stCxn id="10" idx="3"/>
            <a:endCxn id="5" idx="1"/>
          </p:cNvCxnSpPr>
          <p:nvPr/>
        </p:nvCxnSpPr>
        <p:spPr>
          <a:xfrm flipV="1">
            <a:off x="2366504" y="1994720"/>
            <a:ext cx="1149446" cy="1355478"/>
          </a:xfrm>
          <a:prstGeom prst="straightConnector1">
            <a:avLst/>
          </a:prstGeom>
          <a:ln w="76200">
            <a:solidFill>
              <a:srgbClr val="3D738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F61439F5-06C4-7537-FB2B-948FC2EBA87C}"/>
              </a:ext>
            </a:extLst>
          </p:cNvPr>
          <p:cNvCxnSpPr>
            <a:cxnSpLocks/>
            <a:stCxn id="10" idx="3"/>
            <a:endCxn id="4" idx="1"/>
          </p:cNvCxnSpPr>
          <p:nvPr/>
        </p:nvCxnSpPr>
        <p:spPr>
          <a:xfrm>
            <a:off x="2366504" y="3350198"/>
            <a:ext cx="1158971" cy="1509695"/>
          </a:xfrm>
          <a:prstGeom prst="straightConnector1">
            <a:avLst/>
          </a:prstGeom>
          <a:ln w="76200">
            <a:solidFill>
              <a:srgbClr val="3D738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feld 16">
            <a:extLst>
              <a:ext uri="{FF2B5EF4-FFF2-40B4-BE49-F238E27FC236}">
                <a16:creationId xmlns:a16="http://schemas.microsoft.com/office/drawing/2014/main" id="{916C1324-413D-4C56-B10F-0CBD78139BE1}"/>
              </a:ext>
            </a:extLst>
          </p:cNvPr>
          <p:cNvSpPr txBox="1"/>
          <p:nvPr/>
        </p:nvSpPr>
        <p:spPr>
          <a:xfrm>
            <a:off x="6109829" y="1375595"/>
            <a:ext cx="733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Ja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633ED68E-9679-D321-68F8-DF4EFA829D95}"/>
              </a:ext>
            </a:extLst>
          </p:cNvPr>
          <p:cNvSpPr txBox="1"/>
          <p:nvPr/>
        </p:nvSpPr>
        <p:spPr>
          <a:xfrm>
            <a:off x="6109828" y="2289580"/>
            <a:ext cx="733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Nein</a:t>
            </a:r>
          </a:p>
        </p:txBody>
      </p: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42DDB0A7-2441-19E4-53A4-DF31B38BED85}"/>
              </a:ext>
            </a:extLst>
          </p:cNvPr>
          <p:cNvCxnSpPr>
            <a:cxnSpLocks/>
          </p:cNvCxnSpPr>
          <p:nvPr/>
        </p:nvCxnSpPr>
        <p:spPr>
          <a:xfrm flipV="1">
            <a:off x="5811475" y="1330244"/>
            <a:ext cx="1447800" cy="674001"/>
          </a:xfrm>
          <a:prstGeom prst="straightConnector1">
            <a:avLst/>
          </a:prstGeom>
          <a:ln w="76200">
            <a:solidFill>
              <a:srgbClr val="3D738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0E7B24FF-EF76-E37C-1958-D5A1303232EE}"/>
              </a:ext>
            </a:extLst>
          </p:cNvPr>
          <p:cNvCxnSpPr>
            <a:cxnSpLocks/>
          </p:cNvCxnSpPr>
          <p:nvPr/>
        </p:nvCxnSpPr>
        <p:spPr>
          <a:xfrm>
            <a:off x="5811475" y="2004245"/>
            <a:ext cx="1447800" cy="617608"/>
          </a:xfrm>
          <a:prstGeom prst="straightConnector1">
            <a:avLst/>
          </a:prstGeom>
          <a:ln w="76200">
            <a:solidFill>
              <a:srgbClr val="3D738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hteck: abgerundete Ecken 23">
            <a:extLst>
              <a:ext uri="{FF2B5EF4-FFF2-40B4-BE49-F238E27FC236}">
                <a16:creationId xmlns:a16="http://schemas.microsoft.com/office/drawing/2014/main" id="{FA0C653C-5277-937A-A1EC-4C7EC395F9D9}"/>
              </a:ext>
            </a:extLst>
          </p:cNvPr>
          <p:cNvSpPr/>
          <p:nvPr/>
        </p:nvSpPr>
        <p:spPr>
          <a:xfrm>
            <a:off x="7268801" y="1006394"/>
            <a:ext cx="1447800" cy="647700"/>
          </a:xfrm>
          <a:prstGeom prst="roundRect">
            <a:avLst/>
          </a:prstGeom>
          <a:solidFill>
            <a:srgbClr val="3D738F"/>
          </a:solidFill>
          <a:ln>
            <a:solidFill>
              <a:srgbClr val="3D738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Raspberry Pi</a:t>
            </a:r>
          </a:p>
        </p:txBody>
      </p:sp>
      <p:sp>
        <p:nvSpPr>
          <p:cNvPr id="27" name="Rechteck: abgerundete Ecken 26">
            <a:extLst>
              <a:ext uri="{FF2B5EF4-FFF2-40B4-BE49-F238E27FC236}">
                <a16:creationId xmlns:a16="http://schemas.microsoft.com/office/drawing/2014/main" id="{4E9337FF-C7A5-57C6-D9A9-25BC448749E7}"/>
              </a:ext>
            </a:extLst>
          </p:cNvPr>
          <p:cNvSpPr/>
          <p:nvPr/>
        </p:nvSpPr>
        <p:spPr>
          <a:xfrm>
            <a:off x="7268801" y="2277223"/>
            <a:ext cx="1447800" cy="647700"/>
          </a:xfrm>
          <a:prstGeom prst="roundRect">
            <a:avLst/>
          </a:prstGeom>
          <a:solidFill>
            <a:srgbClr val="F42C2D"/>
          </a:solidFill>
          <a:ln>
            <a:solidFill>
              <a:srgbClr val="F42C2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ESP 32</a:t>
            </a:r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DD948551-90D3-6667-7E36-E1A9A43485B3}"/>
              </a:ext>
            </a:extLst>
          </p:cNvPr>
          <p:cNvSpPr/>
          <p:nvPr/>
        </p:nvSpPr>
        <p:spPr>
          <a:xfrm>
            <a:off x="3525475" y="4536043"/>
            <a:ext cx="2201410" cy="647700"/>
          </a:xfrm>
          <a:prstGeom prst="roundRect">
            <a:avLst/>
          </a:prstGeom>
          <a:solidFill>
            <a:srgbClr val="3D738F"/>
          </a:solidFill>
          <a:ln>
            <a:solidFill>
              <a:srgbClr val="3D738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Komplexe Aufgabe?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DB10E8D7-E3CB-8AB6-3266-870CB148C2B7}"/>
              </a:ext>
            </a:extLst>
          </p:cNvPr>
          <p:cNvSpPr txBox="1"/>
          <p:nvPr/>
        </p:nvSpPr>
        <p:spPr>
          <a:xfrm>
            <a:off x="5966954" y="4032145"/>
            <a:ext cx="733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Ja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308C529D-0993-4D48-BC90-75A062FC71F2}"/>
              </a:ext>
            </a:extLst>
          </p:cNvPr>
          <p:cNvSpPr txBox="1"/>
          <p:nvPr/>
        </p:nvSpPr>
        <p:spPr>
          <a:xfrm>
            <a:off x="5966953" y="5398417"/>
            <a:ext cx="733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Nein</a:t>
            </a:r>
          </a:p>
        </p:txBody>
      </p: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061BF90B-CD4F-1741-ACBD-CBD4A363BF7D}"/>
              </a:ext>
            </a:extLst>
          </p:cNvPr>
          <p:cNvCxnSpPr>
            <a:cxnSpLocks/>
            <a:endCxn id="2" idx="1"/>
          </p:cNvCxnSpPr>
          <p:nvPr/>
        </p:nvCxnSpPr>
        <p:spPr>
          <a:xfrm flipV="1">
            <a:off x="5668600" y="3791563"/>
            <a:ext cx="1462805" cy="1075712"/>
          </a:xfrm>
          <a:prstGeom prst="straightConnector1">
            <a:avLst/>
          </a:prstGeom>
          <a:ln w="76200">
            <a:solidFill>
              <a:srgbClr val="3D738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849702DF-8F13-F0BC-9D14-D3C73055C9CF}"/>
              </a:ext>
            </a:extLst>
          </p:cNvPr>
          <p:cNvCxnSpPr>
            <a:cxnSpLocks/>
            <a:endCxn id="25" idx="1"/>
          </p:cNvCxnSpPr>
          <p:nvPr/>
        </p:nvCxnSpPr>
        <p:spPr>
          <a:xfrm>
            <a:off x="5668600" y="4867275"/>
            <a:ext cx="1445323" cy="1031972"/>
          </a:xfrm>
          <a:prstGeom prst="straightConnector1">
            <a:avLst/>
          </a:prstGeom>
          <a:ln w="76200">
            <a:solidFill>
              <a:srgbClr val="3D738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feld 2">
            <a:extLst>
              <a:ext uri="{FF2B5EF4-FFF2-40B4-BE49-F238E27FC236}">
                <a16:creationId xmlns:a16="http://schemas.microsoft.com/office/drawing/2014/main" id="{52AFD861-8958-5545-493A-D4EEB31E041F}"/>
              </a:ext>
            </a:extLst>
          </p:cNvPr>
          <p:cNvSpPr txBox="1"/>
          <p:nvPr/>
        </p:nvSpPr>
        <p:spPr>
          <a:xfrm>
            <a:off x="8852732" y="5273778"/>
            <a:ext cx="733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Ja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61260FC6-B4D1-FACA-06DF-42058BAC2DF8}"/>
              </a:ext>
            </a:extLst>
          </p:cNvPr>
          <p:cNvSpPr txBox="1"/>
          <p:nvPr/>
        </p:nvSpPr>
        <p:spPr>
          <a:xfrm>
            <a:off x="8852731" y="6187763"/>
            <a:ext cx="733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Nein</a:t>
            </a:r>
          </a:p>
        </p:txBody>
      </p: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2AFC5406-9910-08DA-490C-F2A92DBF71BE}"/>
              </a:ext>
            </a:extLst>
          </p:cNvPr>
          <p:cNvCxnSpPr>
            <a:cxnSpLocks/>
          </p:cNvCxnSpPr>
          <p:nvPr/>
        </p:nvCxnSpPr>
        <p:spPr>
          <a:xfrm flipV="1">
            <a:off x="8554378" y="5228427"/>
            <a:ext cx="1447800" cy="674001"/>
          </a:xfrm>
          <a:prstGeom prst="straightConnector1">
            <a:avLst/>
          </a:prstGeom>
          <a:ln w="76200">
            <a:solidFill>
              <a:srgbClr val="3D738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DCE18155-9813-DBE4-66D0-D56FB0386410}"/>
              </a:ext>
            </a:extLst>
          </p:cNvPr>
          <p:cNvCxnSpPr>
            <a:cxnSpLocks/>
          </p:cNvCxnSpPr>
          <p:nvPr/>
        </p:nvCxnSpPr>
        <p:spPr>
          <a:xfrm>
            <a:off x="8554378" y="5902428"/>
            <a:ext cx="1447800" cy="617608"/>
          </a:xfrm>
          <a:prstGeom prst="straightConnector1">
            <a:avLst/>
          </a:prstGeom>
          <a:ln w="76200">
            <a:solidFill>
              <a:srgbClr val="3D738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hteck: abgerundete Ecken 24">
            <a:extLst>
              <a:ext uri="{FF2B5EF4-FFF2-40B4-BE49-F238E27FC236}">
                <a16:creationId xmlns:a16="http://schemas.microsoft.com/office/drawing/2014/main" id="{EF2ABED6-4112-32AD-6ACE-C60ACC4DB06A}"/>
              </a:ext>
            </a:extLst>
          </p:cNvPr>
          <p:cNvSpPr/>
          <p:nvPr/>
        </p:nvSpPr>
        <p:spPr>
          <a:xfrm>
            <a:off x="7113923" y="5575397"/>
            <a:ext cx="1447800" cy="647700"/>
          </a:xfrm>
          <a:prstGeom prst="roundRect">
            <a:avLst/>
          </a:prstGeom>
          <a:solidFill>
            <a:srgbClr val="3D738F"/>
          </a:solidFill>
          <a:ln>
            <a:solidFill>
              <a:srgbClr val="3D738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Kostenlimit</a:t>
            </a:r>
          </a:p>
        </p:txBody>
      </p:sp>
      <p:sp>
        <p:nvSpPr>
          <p:cNvPr id="26" name="Rechteck: abgerundete Ecken 25">
            <a:extLst>
              <a:ext uri="{FF2B5EF4-FFF2-40B4-BE49-F238E27FC236}">
                <a16:creationId xmlns:a16="http://schemas.microsoft.com/office/drawing/2014/main" id="{EED64491-DDCB-282E-1FAA-A0996BA9B53F}"/>
              </a:ext>
            </a:extLst>
          </p:cNvPr>
          <p:cNvSpPr/>
          <p:nvPr/>
        </p:nvSpPr>
        <p:spPr>
          <a:xfrm>
            <a:off x="10016300" y="6194938"/>
            <a:ext cx="1447800" cy="647700"/>
          </a:xfrm>
          <a:prstGeom prst="roundRect">
            <a:avLst/>
          </a:prstGeom>
          <a:solidFill>
            <a:srgbClr val="F42C2D"/>
          </a:solidFill>
          <a:ln>
            <a:solidFill>
              <a:srgbClr val="F42C2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ESP 32</a:t>
            </a:r>
          </a:p>
        </p:txBody>
      </p:sp>
      <p:sp>
        <p:nvSpPr>
          <p:cNvPr id="28" name="Rechteck: abgerundete Ecken 27">
            <a:extLst>
              <a:ext uri="{FF2B5EF4-FFF2-40B4-BE49-F238E27FC236}">
                <a16:creationId xmlns:a16="http://schemas.microsoft.com/office/drawing/2014/main" id="{180D7136-9554-AFA7-D01A-0A072E688D2E}"/>
              </a:ext>
            </a:extLst>
          </p:cNvPr>
          <p:cNvSpPr/>
          <p:nvPr/>
        </p:nvSpPr>
        <p:spPr>
          <a:xfrm>
            <a:off x="10016299" y="4904577"/>
            <a:ext cx="1998727" cy="647700"/>
          </a:xfrm>
          <a:prstGeom prst="roundRect">
            <a:avLst/>
          </a:prstGeom>
          <a:solidFill>
            <a:srgbClr val="3D738F"/>
          </a:solidFill>
          <a:ln>
            <a:solidFill>
              <a:srgbClr val="3D738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Arduino pro Micro</a:t>
            </a:r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13399EFF-8173-D717-8F54-4520EC66861E}"/>
              </a:ext>
            </a:extLst>
          </p:cNvPr>
          <p:cNvSpPr/>
          <p:nvPr/>
        </p:nvSpPr>
        <p:spPr>
          <a:xfrm>
            <a:off x="7131405" y="3467713"/>
            <a:ext cx="1652754" cy="647700"/>
          </a:xfrm>
          <a:prstGeom prst="roundRect">
            <a:avLst/>
          </a:prstGeom>
          <a:solidFill>
            <a:srgbClr val="3D738F"/>
          </a:solidFill>
          <a:ln>
            <a:solidFill>
              <a:srgbClr val="3D738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GPIO Intensiv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2A03E7F8-73AD-7D5E-F206-680D9AFC8B30}"/>
              </a:ext>
            </a:extLst>
          </p:cNvPr>
          <p:cNvSpPr txBox="1"/>
          <p:nvPr/>
        </p:nvSpPr>
        <p:spPr>
          <a:xfrm>
            <a:off x="9044461" y="3164755"/>
            <a:ext cx="733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Ja</a:t>
            </a: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45CE0C02-9F1C-7285-9811-CFDE04D9FE10}"/>
              </a:ext>
            </a:extLst>
          </p:cNvPr>
          <p:cNvSpPr txBox="1"/>
          <p:nvPr/>
        </p:nvSpPr>
        <p:spPr>
          <a:xfrm>
            <a:off x="9044460" y="4078740"/>
            <a:ext cx="733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Nein</a:t>
            </a:r>
          </a:p>
        </p:txBody>
      </p: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D09742C4-E2DB-EEB4-DA8F-8D795144D882}"/>
              </a:ext>
            </a:extLst>
          </p:cNvPr>
          <p:cNvCxnSpPr>
            <a:cxnSpLocks/>
          </p:cNvCxnSpPr>
          <p:nvPr/>
        </p:nvCxnSpPr>
        <p:spPr>
          <a:xfrm flipV="1">
            <a:off x="8746107" y="3119404"/>
            <a:ext cx="1447800" cy="674001"/>
          </a:xfrm>
          <a:prstGeom prst="straightConnector1">
            <a:avLst/>
          </a:prstGeom>
          <a:ln w="76200">
            <a:solidFill>
              <a:srgbClr val="3D738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69FF8E96-B085-0F9E-F874-51FC69368E43}"/>
              </a:ext>
            </a:extLst>
          </p:cNvPr>
          <p:cNvCxnSpPr>
            <a:cxnSpLocks/>
          </p:cNvCxnSpPr>
          <p:nvPr/>
        </p:nvCxnSpPr>
        <p:spPr>
          <a:xfrm>
            <a:off x="8746107" y="3793405"/>
            <a:ext cx="1447800" cy="617608"/>
          </a:xfrm>
          <a:prstGeom prst="straightConnector1">
            <a:avLst/>
          </a:prstGeom>
          <a:ln w="76200">
            <a:solidFill>
              <a:srgbClr val="3D738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hteck: abgerundete Ecken 36">
            <a:extLst>
              <a:ext uri="{FF2B5EF4-FFF2-40B4-BE49-F238E27FC236}">
                <a16:creationId xmlns:a16="http://schemas.microsoft.com/office/drawing/2014/main" id="{73A9AB69-8B65-47FB-E7B0-BB303B0FE23C}"/>
              </a:ext>
            </a:extLst>
          </p:cNvPr>
          <p:cNvSpPr/>
          <p:nvPr/>
        </p:nvSpPr>
        <p:spPr>
          <a:xfrm>
            <a:off x="10200652" y="2800349"/>
            <a:ext cx="1624184" cy="647700"/>
          </a:xfrm>
          <a:prstGeom prst="roundRect">
            <a:avLst/>
          </a:prstGeom>
          <a:solidFill>
            <a:srgbClr val="3D738F"/>
          </a:solidFill>
          <a:ln>
            <a:solidFill>
              <a:srgbClr val="3D738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Arduino MEGA</a:t>
            </a:r>
          </a:p>
        </p:txBody>
      </p:sp>
      <p:sp>
        <p:nvSpPr>
          <p:cNvPr id="38" name="Rechteck: abgerundete Ecken 37">
            <a:extLst>
              <a:ext uri="{FF2B5EF4-FFF2-40B4-BE49-F238E27FC236}">
                <a16:creationId xmlns:a16="http://schemas.microsoft.com/office/drawing/2014/main" id="{59EF8545-3EF8-0048-518A-23CF4D09F963}"/>
              </a:ext>
            </a:extLst>
          </p:cNvPr>
          <p:cNvSpPr/>
          <p:nvPr/>
        </p:nvSpPr>
        <p:spPr>
          <a:xfrm>
            <a:off x="10210484" y="4061641"/>
            <a:ext cx="1447800" cy="647700"/>
          </a:xfrm>
          <a:prstGeom prst="roundRect">
            <a:avLst/>
          </a:prstGeom>
          <a:solidFill>
            <a:srgbClr val="F42C2D"/>
          </a:solidFill>
          <a:ln>
            <a:solidFill>
              <a:srgbClr val="F42C2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ESP 32</a:t>
            </a:r>
          </a:p>
        </p:txBody>
      </p:sp>
    </p:spTree>
    <p:extLst>
      <p:ext uri="{BB962C8B-B14F-4D97-AF65-F5344CB8AC3E}">
        <p14:creationId xmlns:p14="http://schemas.microsoft.com/office/powerpoint/2010/main" val="30930231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E6E6E6"/>
            </a:gs>
            <a:gs pos="100000">
              <a:srgbClr val="005B8A"/>
            </a:gs>
          </a:gsLst>
          <a:lin ang="135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6" descr="How to include user defined `.h` and `.c` files or libraries into esp-idf  project? Or How to refactor out code out of `main.c`? : r/esp32">
            <a:extLst>
              <a:ext uri="{FF2B5EF4-FFF2-40B4-BE49-F238E27FC236}">
                <a16:creationId xmlns:a16="http://schemas.microsoft.com/office/drawing/2014/main" id="{22EA7451-D55F-CBE9-5C5F-16C06D8630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800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How to Install and Configure the Arduino IDE - Circuit Basics">
            <a:extLst>
              <a:ext uri="{FF2B5EF4-FFF2-40B4-BE49-F238E27FC236}">
                <a16:creationId xmlns:a16="http://schemas.microsoft.com/office/drawing/2014/main" id="{6968F6E8-38C1-8188-6C0D-2F16B414B4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719512" y="0"/>
            <a:ext cx="79978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el 7">
            <a:extLst>
              <a:ext uri="{FF2B5EF4-FFF2-40B4-BE49-F238E27FC236}">
                <a16:creationId xmlns:a16="http://schemas.microsoft.com/office/drawing/2014/main" id="{E64771F0-EFEC-1DA4-5628-AE3201C29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Programmieren des ESP32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A04CFCB6-3DF0-12D0-C9C3-BB86FBEE2D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Arduino IDE</a:t>
            </a:r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93951FA2-6A37-8A5D-8A39-CC7B312D973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de-DE" dirty="0"/>
              <a:t>Einfach zu benutzen</a:t>
            </a:r>
          </a:p>
          <a:p>
            <a:r>
              <a:rPr lang="de-DE" dirty="0"/>
              <a:t>Plug and Play</a:t>
            </a:r>
          </a:p>
          <a:p>
            <a:r>
              <a:rPr lang="de-DE" dirty="0"/>
              <a:t>Umfangreiche Kompatibilität</a:t>
            </a:r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E0339462-27E9-2667-CC23-1943303C16A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de-DE" dirty="0"/>
              <a:t>ESP-IDF</a:t>
            </a:r>
          </a:p>
        </p:txBody>
      </p:sp>
      <p:sp>
        <p:nvSpPr>
          <p:cNvPr id="12" name="Inhaltsplatzhalter 11">
            <a:extLst>
              <a:ext uri="{FF2B5EF4-FFF2-40B4-BE49-F238E27FC236}">
                <a16:creationId xmlns:a16="http://schemas.microsoft.com/office/drawing/2014/main" id="{E84EC71D-E675-A91D-7F64-4E975615353E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de-DE" dirty="0"/>
              <a:t>Refactoring</a:t>
            </a:r>
          </a:p>
          <a:p>
            <a:r>
              <a:rPr lang="de-DE" dirty="0"/>
              <a:t>Debugging Werkzeuge</a:t>
            </a:r>
          </a:p>
          <a:p>
            <a:r>
              <a:rPr lang="de-DE" dirty="0"/>
              <a:t>Integriertes VCS </a:t>
            </a:r>
          </a:p>
          <a:p>
            <a:r>
              <a:rPr lang="de-DE" dirty="0"/>
              <a:t>Code Analysis</a:t>
            </a:r>
          </a:p>
          <a:p>
            <a:pPr mar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31341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E6E6E6"/>
            </a:gs>
            <a:gs pos="100000">
              <a:srgbClr val="005B8A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6" descr="How to include user defined `.h` and `.c` files or libraries into esp-idf  project? Or How to refactor out code out of `main.c`? : r/esp32">
            <a:extLst>
              <a:ext uri="{FF2B5EF4-FFF2-40B4-BE49-F238E27FC236}">
                <a16:creationId xmlns:a16="http://schemas.microsoft.com/office/drawing/2014/main" id="{22EA7451-D55F-CBE9-5C5F-16C06D8630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8000" y="694690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How to Install and Configure the Arduino IDE - Circuit Basics">
            <a:extLst>
              <a:ext uri="{FF2B5EF4-FFF2-40B4-BE49-F238E27FC236}">
                <a16:creationId xmlns:a16="http://schemas.microsoft.com/office/drawing/2014/main" id="{6968F6E8-38C1-8188-6C0D-2F16B414B4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719512" y="-6934200"/>
            <a:ext cx="79978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el 7">
            <a:extLst>
              <a:ext uri="{FF2B5EF4-FFF2-40B4-BE49-F238E27FC236}">
                <a16:creationId xmlns:a16="http://schemas.microsoft.com/office/drawing/2014/main" id="{E64771F0-EFEC-1DA4-5628-AE3201C29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Arduino IDE Setup</a:t>
            </a:r>
          </a:p>
        </p:txBody>
      </p:sp>
      <p:pic>
        <p:nvPicPr>
          <p:cNvPr id="3074" name="Picture 2" descr="Arduino IDE 2.0 open preferences menu to install ESP32 boards">
            <a:extLst>
              <a:ext uri="{FF2B5EF4-FFF2-40B4-BE49-F238E27FC236}">
                <a16:creationId xmlns:a16="http://schemas.microsoft.com/office/drawing/2014/main" id="{F4B48A3B-4F56-9A4D-1E47-910138663A9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9769" y="1825625"/>
            <a:ext cx="5452461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00955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E6E6E6"/>
            </a:gs>
            <a:gs pos="100000">
              <a:srgbClr val="005B8A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>
            <a:extLst>
              <a:ext uri="{FF2B5EF4-FFF2-40B4-BE49-F238E27FC236}">
                <a16:creationId xmlns:a16="http://schemas.microsoft.com/office/drawing/2014/main" id="{E64771F0-EFEC-1DA4-5628-AE3201C29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Arduino IDE Setup</a:t>
            </a:r>
          </a:p>
        </p:txBody>
      </p:sp>
      <p:pic>
        <p:nvPicPr>
          <p:cNvPr id="4102" name="Picture 6" descr="Additional URLs Field ESP32 Arduino 2.0">
            <a:extLst>
              <a:ext uri="{FF2B5EF4-FFF2-40B4-BE49-F238E27FC236}">
                <a16:creationId xmlns:a16="http://schemas.microsoft.com/office/drawing/2014/main" id="{BCB0B228-237B-D001-422F-06E97108E59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7450" y="1929606"/>
            <a:ext cx="7277100" cy="414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6BB62BD9-897D-6172-5E31-171B2EDDB609}"/>
              </a:ext>
            </a:extLst>
          </p:cNvPr>
          <p:cNvSpPr txBox="1"/>
          <p:nvPr/>
        </p:nvSpPr>
        <p:spPr>
          <a:xfrm>
            <a:off x="279400" y="1440815"/>
            <a:ext cx="12839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0" i="0" dirty="0">
                <a:solidFill>
                  <a:srgbClr val="3A3A3A"/>
                </a:solidFill>
                <a:effectLst/>
                <a:latin typeface="Consolas" panose="020B0609020204030204" pitchFamily="49" charset="0"/>
              </a:rPr>
              <a:t>https://raw.githubusercontent.com/espressif/arduino-esp32/gh-pages/package_esp32_index.json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573278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E6E6E6"/>
            </a:gs>
            <a:gs pos="100000">
              <a:srgbClr val="005B8A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>
            <a:extLst>
              <a:ext uri="{FF2B5EF4-FFF2-40B4-BE49-F238E27FC236}">
                <a16:creationId xmlns:a16="http://schemas.microsoft.com/office/drawing/2014/main" id="{E64771F0-EFEC-1DA4-5628-AE3201C29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Arduino IDE Setup</a:t>
            </a:r>
          </a:p>
        </p:txBody>
      </p:sp>
      <p:pic>
        <p:nvPicPr>
          <p:cNvPr id="5122" name="Picture 2" descr="Arduino IDE 2.0 Boards Manager select test">
            <a:extLst>
              <a:ext uri="{FF2B5EF4-FFF2-40B4-BE49-F238E27FC236}">
                <a16:creationId xmlns:a16="http://schemas.microsoft.com/office/drawing/2014/main" id="{2A02DDA0-E82D-6A17-F892-4049E0884C9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726"/>
          <a:stretch/>
        </p:blipFill>
        <p:spPr bwMode="auto">
          <a:xfrm>
            <a:off x="6328681" y="2667794"/>
            <a:ext cx="5025119" cy="259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Installing ESP32 Add-on in Arduino IDE Windows, Mac OS X, Linux open boards manager">
            <a:extLst>
              <a:ext uri="{FF2B5EF4-FFF2-40B4-BE49-F238E27FC236}">
                <a16:creationId xmlns:a16="http://schemas.microsoft.com/office/drawing/2014/main" id="{69239D97-51A1-E73C-7542-47F0AC0F46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90688"/>
            <a:ext cx="5025119" cy="4545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68043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E6E6E6"/>
            </a:gs>
            <a:gs pos="100000">
              <a:srgbClr val="005B8A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>
            <a:extLst>
              <a:ext uri="{FF2B5EF4-FFF2-40B4-BE49-F238E27FC236}">
                <a16:creationId xmlns:a16="http://schemas.microsoft.com/office/drawing/2014/main" id="{E64771F0-EFEC-1DA4-5628-AE3201C29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Arduino IDE Setup</a:t>
            </a:r>
          </a:p>
        </p:txBody>
      </p:sp>
      <p:pic>
        <p:nvPicPr>
          <p:cNvPr id="5" name="Picture 2" descr="Install ESP32 boards Arduino IDE 2.0">
            <a:extLst>
              <a:ext uri="{FF2B5EF4-FFF2-40B4-BE49-F238E27FC236}">
                <a16:creationId xmlns:a16="http://schemas.microsoft.com/office/drawing/2014/main" id="{968322FC-A7DE-E447-2BA9-18A520131B4F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72200" y="1909763"/>
            <a:ext cx="5181600" cy="4183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ESP32 Add-on in Arduino IDE Windows, Mac OS X, Linux Installed">
            <a:extLst>
              <a:ext uri="{FF2B5EF4-FFF2-40B4-BE49-F238E27FC236}">
                <a16:creationId xmlns:a16="http://schemas.microsoft.com/office/drawing/2014/main" id="{100A9B76-E648-A7E6-C2AF-068B07C4CBF9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541085"/>
            <a:ext cx="5181600" cy="2920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32110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E6E6E6"/>
            </a:gs>
            <a:gs pos="100000">
              <a:srgbClr val="005B8A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>
            <a:extLst>
              <a:ext uri="{FF2B5EF4-FFF2-40B4-BE49-F238E27FC236}">
                <a16:creationId xmlns:a16="http://schemas.microsoft.com/office/drawing/2014/main" id="{E64771F0-EFEC-1DA4-5628-AE3201C29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Arduino IDE Setup</a:t>
            </a:r>
          </a:p>
        </p:txBody>
      </p:sp>
      <p:pic>
        <p:nvPicPr>
          <p:cNvPr id="7170" name="Picture 2" descr="Arduino IDE select the ESP32 board in Tools menu">
            <a:extLst>
              <a:ext uri="{FF2B5EF4-FFF2-40B4-BE49-F238E27FC236}">
                <a16:creationId xmlns:a16="http://schemas.microsoft.com/office/drawing/2014/main" id="{7D7803FC-1E76-50C1-B353-DF9A3418CB6C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037" y="1825625"/>
            <a:ext cx="5137926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Arduino IDE 2.0 Select ESP32 Board and COM Port">
            <a:extLst>
              <a:ext uri="{FF2B5EF4-FFF2-40B4-BE49-F238E27FC236}">
                <a16:creationId xmlns:a16="http://schemas.microsoft.com/office/drawing/2014/main" id="{DD411AA2-764D-2059-7B63-1677DF2F3CFE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9143" y="1825625"/>
            <a:ext cx="4747714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17591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E6E6E6"/>
            </a:gs>
            <a:gs pos="100000">
              <a:srgbClr val="005B8A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Introduction to GitHub Desktop: A GUI Enhancement to a CLI Approach —  Soshace • Soshace">
            <a:extLst>
              <a:ext uri="{FF2B5EF4-FFF2-40B4-BE49-F238E27FC236}">
                <a16:creationId xmlns:a16="http://schemas.microsoft.com/office/drawing/2014/main" id="{ACB91170-AFA4-71B0-E19A-18C488C2B2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6949349"/>
            <a:ext cx="10515600" cy="5921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el 7">
            <a:extLst>
              <a:ext uri="{FF2B5EF4-FFF2-40B4-BE49-F238E27FC236}">
                <a16:creationId xmlns:a16="http://schemas.microsoft.com/office/drawing/2014/main" id="{E64771F0-EFEC-1DA4-5628-AE3201C29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Arduino IDE Hochladen</a:t>
            </a:r>
          </a:p>
        </p:txBody>
      </p:sp>
      <p:pic>
        <p:nvPicPr>
          <p:cNvPr id="8194" name="Picture 2" descr="Solved A fatal error occurred: Failed to connect to ESP32: Timed out… Connecting…">
            <a:extLst>
              <a:ext uri="{FF2B5EF4-FFF2-40B4-BE49-F238E27FC236}">
                <a16:creationId xmlns:a16="http://schemas.microsoft.com/office/drawing/2014/main" id="{CB214A39-630D-8BE3-06B8-50730AAC1CC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4125" y="1929606"/>
            <a:ext cx="7143750" cy="414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GitHub - desktop/desktop: Focus on what matters instead of fighting with Git .">
            <a:extLst>
              <a:ext uri="{FF2B5EF4-FFF2-40B4-BE49-F238E27FC236}">
                <a16:creationId xmlns:a16="http://schemas.microsoft.com/office/drawing/2014/main" id="{265C672B-F0CB-FBAF-2A42-05B6E7C620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93600" y="2705894"/>
            <a:ext cx="5181600" cy="259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30313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E6E6E6"/>
            </a:gs>
            <a:gs pos="100000">
              <a:srgbClr val="005B8A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Introduction to GitHub Desktop: A GUI Enhancement to a CLI Approach —  Soshace • Soshace">
            <a:extLst>
              <a:ext uri="{FF2B5EF4-FFF2-40B4-BE49-F238E27FC236}">
                <a16:creationId xmlns:a16="http://schemas.microsoft.com/office/drawing/2014/main" id="{BD1150A7-32C6-30AF-C9BC-FEBA74B7F02E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682149"/>
            <a:ext cx="10515600" cy="5921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el 7">
            <a:extLst>
              <a:ext uri="{FF2B5EF4-FFF2-40B4-BE49-F238E27FC236}">
                <a16:creationId xmlns:a16="http://schemas.microsoft.com/office/drawing/2014/main" id="{E64771F0-EFEC-1DA4-5628-AE3201C29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Tipp: Version Source Control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3E15D38-4618-37B9-0754-335ACE03BA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702300" cy="4351338"/>
          </a:xfrm>
        </p:spPr>
        <p:txBody>
          <a:bodyPr/>
          <a:lstStyle/>
          <a:p>
            <a:r>
              <a:rPr lang="de-DE" dirty="0"/>
              <a:t>Jede Änderung wird erfasst</a:t>
            </a:r>
          </a:p>
          <a:p>
            <a:r>
              <a:rPr lang="de-DE" dirty="0"/>
              <a:t>Premium kostenlos für Studenten</a:t>
            </a:r>
          </a:p>
          <a:p>
            <a:r>
              <a:rPr lang="de-DE" dirty="0"/>
              <a:t>Strukturiertes Zusammenarbeiten</a:t>
            </a:r>
          </a:p>
          <a:p>
            <a:r>
              <a:rPr lang="de-DE" dirty="0"/>
              <a:t>Projektmanagement</a:t>
            </a:r>
          </a:p>
          <a:p>
            <a:r>
              <a:rPr lang="de-DE" dirty="0"/>
              <a:t>Scalable</a:t>
            </a:r>
          </a:p>
          <a:p>
            <a:r>
              <a:rPr lang="de-DE" dirty="0"/>
              <a:t>Erfahrung sammeln</a:t>
            </a:r>
          </a:p>
        </p:txBody>
      </p:sp>
      <p:pic>
        <p:nvPicPr>
          <p:cNvPr id="5" name="Picture 4" descr="GitHub - desktop/desktop: Focus on what matters instead of fighting with Git .">
            <a:extLst>
              <a:ext uri="{FF2B5EF4-FFF2-40B4-BE49-F238E27FC236}">
                <a16:creationId xmlns:a16="http://schemas.microsoft.com/office/drawing/2014/main" id="{84D0CEA2-9EA4-5765-4775-415DA61936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0500" y="2705894"/>
            <a:ext cx="5181600" cy="259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ESP32 Pinout: How use GPIO pins ?">
            <a:extLst>
              <a:ext uri="{FF2B5EF4-FFF2-40B4-BE49-F238E27FC236}">
                <a16:creationId xmlns:a16="http://schemas.microsoft.com/office/drawing/2014/main" id="{D9C31879-E61B-0FA7-6F00-B883A1E252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40287" y="6924231"/>
            <a:ext cx="10121498" cy="4936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nhaltsplatzhalter 11">
            <a:extLst>
              <a:ext uri="{FF2B5EF4-FFF2-40B4-BE49-F238E27FC236}">
                <a16:creationId xmlns:a16="http://schemas.microsoft.com/office/drawing/2014/main" id="{7C19AE9E-46A3-6385-175D-4683D744B1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59966" y="-4781674"/>
            <a:ext cx="7336653" cy="4742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612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E6E6E6"/>
            </a:gs>
            <a:gs pos="100000">
              <a:srgbClr val="005B8A"/>
            </a:gs>
          </a:gsLst>
          <a:path path="rect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538DD9-6ADF-476D-332F-6DE1261B22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0" y="1972128"/>
            <a:ext cx="7010855" cy="982301"/>
          </a:xfrm>
        </p:spPr>
        <p:txBody>
          <a:bodyPr/>
          <a:lstStyle/>
          <a:p>
            <a:r>
              <a:rPr lang="de-DE" dirty="0"/>
              <a:t>Inhalt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470E2B0-BB05-65A9-2FFA-65CCE34733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82459" y="3256642"/>
            <a:ext cx="5914797" cy="3156857"/>
          </a:xfrm>
        </p:spPr>
        <p:txBody>
          <a:bodyPr/>
          <a:lstStyle/>
          <a:p>
            <a:r>
              <a:rPr lang="de-DE" dirty="0"/>
              <a:t>Übersicht und Einordnung</a:t>
            </a:r>
          </a:p>
          <a:p>
            <a:r>
              <a:rPr lang="de-DE" dirty="0"/>
              <a:t>Verwendungszwecke</a:t>
            </a:r>
          </a:p>
          <a:p>
            <a:r>
              <a:rPr lang="de-DE" dirty="0"/>
              <a:t>Programmieren des ESP32</a:t>
            </a:r>
          </a:p>
          <a:p>
            <a:r>
              <a:rPr lang="de-DE" dirty="0"/>
              <a:t>Wahl und Einrichtung der IDE</a:t>
            </a:r>
          </a:p>
          <a:p>
            <a:r>
              <a:rPr lang="de-DE" dirty="0"/>
              <a:t>Design Challenge</a:t>
            </a:r>
          </a:p>
          <a:p>
            <a:r>
              <a:rPr lang="de-DE" dirty="0"/>
              <a:t>Weiterführende Informationen</a:t>
            </a:r>
          </a:p>
        </p:txBody>
      </p:sp>
      <p:sp>
        <p:nvSpPr>
          <p:cNvPr id="32" name="Freihandform: Form 31">
            <a:extLst>
              <a:ext uri="{FF2B5EF4-FFF2-40B4-BE49-F238E27FC236}">
                <a16:creationId xmlns:a16="http://schemas.microsoft.com/office/drawing/2014/main" id="{44815134-2942-1405-E8AD-D690EFE4FE3D}"/>
              </a:ext>
            </a:extLst>
          </p:cNvPr>
          <p:cNvSpPr/>
          <p:nvPr/>
        </p:nvSpPr>
        <p:spPr>
          <a:xfrm rot="5400000">
            <a:off x="-2127844" y="-3253268"/>
            <a:ext cx="10077507" cy="7879669"/>
          </a:xfrm>
          <a:custGeom>
            <a:avLst/>
            <a:gdLst>
              <a:gd name="connsiteX0" fmla="*/ 7662066 w 10077507"/>
              <a:gd name="connsiteY0" fmla="*/ 4505892 h 7879669"/>
              <a:gd name="connsiteX1" fmla="*/ 8211397 w 10077507"/>
              <a:gd name="connsiteY1" fmla="*/ 3407230 h 7879669"/>
              <a:gd name="connsiteX2" fmla="*/ 9528175 w 10077507"/>
              <a:gd name="connsiteY2" fmla="*/ 3407230 h 7879669"/>
              <a:gd name="connsiteX3" fmla="*/ 10077507 w 10077507"/>
              <a:gd name="connsiteY3" fmla="*/ 4505892 h 7879669"/>
              <a:gd name="connsiteX4" fmla="*/ 9528175 w 10077507"/>
              <a:gd name="connsiteY4" fmla="*/ 5604554 h 7879669"/>
              <a:gd name="connsiteX5" fmla="*/ 8211397 w 10077507"/>
              <a:gd name="connsiteY5" fmla="*/ 5604554 h 7879669"/>
              <a:gd name="connsiteX6" fmla="*/ 7662065 w 10077507"/>
              <a:gd name="connsiteY6" fmla="*/ 2230778 h 7879669"/>
              <a:gd name="connsiteX7" fmla="*/ 8211395 w 10077507"/>
              <a:gd name="connsiteY7" fmla="*/ 1132118 h 7879669"/>
              <a:gd name="connsiteX8" fmla="*/ 9528175 w 10077507"/>
              <a:gd name="connsiteY8" fmla="*/ 1132118 h 7879669"/>
              <a:gd name="connsiteX9" fmla="*/ 10077505 w 10077507"/>
              <a:gd name="connsiteY9" fmla="*/ 2230778 h 7879669"/>
              <a:gd name="connsiteX10" fmla="*/ 9528175 w 10077507"/>
              <a:gd name="connsiteY10" fmla="*/ 3329440 h 7879669"/>
              <a:gd name="connsiteX11" fmla="*/ 8211395 w 10077507"/>
              <a:gd name="connsiteY11" fmla="*/ 3329440 h 7879669"/>
              <a:gd name="connsiteX12" fmla="*/ 7662065 w 10077507"/>
              <a:gd name="connsiteY12" fmla="*/ 6781007 h 7879669"/>
              <a:gd name="connsiteX13" fmla="*/ 8211395 w 10077507"/>
              <a:gd name="connsiteY13" fmla="*/ 5682346 h 7879669"/>
              <a:gd name="connsiteX14" fmla="*/ 9528175 w 10077507"/>
              <a:gd name="connsiteY14" fmla="*/ 5682346 h 7879669"/>
              <a:gd name="connsiteX15" fmla="*/ 10077505 w 10077507"/>
              <a:gd name="connsiteY15" fmla="*/ 6781007 h 7879669"/>
              <a:gd name="connsiteX16" fmla="*/ 9528175 w 10077507"/>
              <a:gd name="connsiteY16" fmla="*/ 7879668 h 7879669"/>
              <a:gd name="connsiteX17" fmla="*/ 8211395 w 10077507"/>
              <a:gd name="connsiteY17" fmla="*/ 7879668 h 7879669"/>
              <a:gd name="connsiteX18" fmla="*/ 5743471 w 10077507"/>
              <a:gd name="connsiteY18" fmla="*/ 1097285 h 7879669"/>
              <a:gd name="connsiteX19" fmla="*/ 6299614 w 10077507"/>
              <a:gd name="connsiteY19" fmla="*/ 0 h 7879669"/>
              <a:gd name="connsiteX20" fmla="*/ 7603947 w 10077507"/>
              <a:gd name="connsiteY20" fmla="*/ 0 h 7879669"/>
              <a:gd name="connsiteX21" fmla="*/ 8160089 w 10077507"/>
              <a:gd name="connsiteY21" fmla="*/ 1097285 h 7879669"/>
              <a:gd name="connsiteX22" fmla="*/ 7603947 w 10077507"/>
              <a:gd name="connsiteY22" fmla="*/ 2194571 h 7879669"/>
              <a:gd name="connsiteX23" fmla="*/ 6299614 w 10077507"/>
              <a:gd name="connsiteY23" fmla="*/ 2194571 h 7879669"/>
              <a:gd name="connsiteX24" fmla="*/ 5743471 w 10077507"/>
              <a:gd name="connsiteY24" fmla="*/ 3371325 h 7879669"/>
              <a:gd name="connsiteX25" fmla="*/ 6299614 w 10077507"/>
              <a:gd name="connsiteY25" fmla="*/ 2274040 h 7879669"/>
              <a:gd name="connsiteX26" fmla="*/ 7603947 w 10077507"/>
              <a:gd name="connsiteY26" fmla="*/ 2274040 h 7879669"/>
              <a:gd name="connsiteX27" fmla="*/ 8160089 w 10077507"/>
              <a:gd name="connsiteY27" fmla="*/ 3371325 h 7879669"/>
              <a:gd name="connsiteX28" fmla="*/ 7603947 w 10077507"/>
              <a:gd name="connsiteY28" fmla="*/ 4468610 h 7879669"/>
              <a:gd name="connsiteX29" fmla="*/ 6299614 w 10077507"/>
              <a:gd name="connsiteY29" fmla="*/ 4468610 h 7879669"/>
              <a:gd name="connsiteX30" fmla="*/ 5743471 w 10077507"/>
              <a:gd name="connsiteY30" fmla="*/ 5645364 h 7879669"/>
              <a:gd name="connsiteX31" fmla="*/ 6299614 w 10077507"/>
              <a:gd name="connsiteY31" fmla="*/ 4548080 h 7879669"/>
              <a:gd name="connsiteX32" fmla="*/ 7603947 w 10077507"/>
              <a:gd name="connsiteY32" fmla="*/ 4548080 h 7879669"/>
              <a:gd name="connsiteX33" fmla="*/ 8160089 w 10077507"/>
              <a:gd name="connsiteY33" fmla="*/ 5645364 h 7879669"/>
              <a:gd name="connsiteX34" fmla="*/ 7603947 w 10077507"/>
              <a:gd name="connsiteY34" fmla="*/ 6742649 h 7879669"/>
              <a:gd name="connsiteX35" fmla="*/ 6299614 w 10077507"/>
              <a:gd name="connsiteY35" fmla="*/ 6742649 h 7879669"/>
              <a:gd name="connsiteX36" fmla="*/ 3828980 w 10077507"/>
              <a:gd name="connsiteY36" fmla="*/ 2234305 h 7879669"/>
              <a:gd name="connsiteX37" fmla="*/ 4385123 w 10077507"/>
              <a:gd name="connsiteY37" fmla="*/ 1137020 h 7879669"/>
              <a:gd name="connsiteX38" fmla="*/ 5689456 w 10077507"/>
              <a:gd name="connsiteY38" fmla="*/ 1137020 h 7879669"/>
              <a:gd name="connsiteX39" fmla="*/ 6245598 w 10077507"/>
              <a:gd name="connsiteY39" fmla="*/ 2234305 h 7879669"/>
              <a:gd name="connsiteX40" fmla="*/ 5689456 w 10077507"/>
              <a:gd name="connsiteY40" fmla="*/ 3331590 h 7879669"/>
              <a:gd name="connsiteX41" fmla="*/ 4385123 w 10077507"/>
              <a:gd name="connsiteY41" fmla="*/ 3331590 h 7879669"/>
              <a:gd name="connsiteX42" fmla="*/ 3828980 w 10077507"/>
              <a:gd name="connsiteY42" fmla="*/ 4508345 h 7879669"/>
              <a:gd name="connsiteX43" fmla="*/ 4385123 w 10077507"/>
              <a:gd name="connsiteY43" fmla="*/ 3411060 h 7879669"/>
              <a:gd name="connsiteX44" fmla="*/ 5689456 w 10077507"/>
              <a:gd name="connsiteY44" fmla="*/ 3411060 h 7879669"/>
              <a:gd name="connsiteX45" fmla="*/ 6245598 w 10077507"/>
              <a:gd name="connsiteY45" fmla="*/ 4508345 h 7879669"/>
              <a:gd name="connsiteX46" fmla="*/ 5689456 w 10077507"/>
              <a:gd name="connsiteY46" fmla="*/ 5605630 h 7879669"/>
              <a:gd name="connsiteX47" fmla="*/ 4385123 w 10077507"/>
              <a:gd name="connsiteY47" fmla="*/ 5605630 h 7879669"/>
              <a:gd name="connsiteX48" fmla="*/ 3828980 w 10077507"/>
              <a:gd name="connsiteY48" fmla="*/ 6782384 h 7879669"/>
              <a:gd name="connsiteX49" fmla="*/ 4385123 w 10077507"/>
              <a:gd name="connsiteY49" fmla="*/ 5685099 h 7879669"/>
              <a:gd name="connsiteX50" fmla="*/ 5689456 w 10077507"/>
              <a:gd name="connsiteY50" fmla="*/ 5685099 h 7879669"/>
              <a:gd name="connsiteX51" fmla="*/ 6245598 w 10077507"/>
              <a:gd name="connsiteY51" fmla="*/ 6782384 h 7879669"/>
              <a:gd name="connsiteX52" fmla="*/ 5689456 w 10077507"/>
              <a:gd name="connsiteY52" fmla="*/ 7879669 h 7879669"/>
              <a:gd name="connsiteX53" fmla="*/ 4385123 w 10077507"/>
              <a:gd name="connsiteY53" fmla="*/ 7879669 h 7879669"/>
              <a:gd name="connsiteX54" fmla="*/ 1914491 w 10077507"/>
              <a:gd name="connsiteY54" fmla="*/ 1097285 h 7879669"/>
              <a:gd name="connsiteX55" fmla="*/ 2470633 w 10077507"/>
              <a:gd name="connsiteY55" fmla="*/ 0 h 7879669"/>
              <a:gd name="connsiteX56" fmla="*/ 3774966 w 10077507"/>
              <a:gd name="connsiteY56" fmla="*/ 0 h 7879669"/>
              <a:gd name="connsiteX57" fmla="*/ 4331107 w 10077507"/>
              <a:gd name="connsiteY57" fmla="*/ 1097285 h 7879669"/>
              <a:gd name="connsiteX58" fmla="*/ 3774966 w 10077507"/>
              <a:gd name="connsiteY58" fmla="*/ 2194571 h 7879669"/>
              <a:gd name="connsiteX59" fmla="*/ 2470633 w 10077507"/>
              <a:gd name="connsiteY59" fmla="*/ 2194571 h 7879669"/>
              <a:gd name="connsiteX60" fmla="*/ 1914491 w 10077507"/>
              <a:gd name="connsiteY60" fmla="*/ 3371325 h 7879669"/>
              <a:gd name="connsiteX61" fmla="*/ 2470633 w 10077507"/>
              <a:gd name="connsiteY61" fmla="*/ 2274040 h 7879669"/>
              <a:gd name="connsiteX62" fmla="*/ 3774966 w 10077507"/>
              <a:gd name="connsiteY62" fmla="*/ 2274040 h 7879669"/>
              <a:gd name="connsiteX63" fmla="*/ 4331107 w 10077507"/>
              <a:gd name="connsiteY63" fmla="*/ 3371325 h 7879669"/>
              <a:gd name="connsiteX64" fmla="*/ 3774966 w 10077507"/>
              <a:gd name="connsiteY64" fmla="*/ 4468610 h 7879669"/>
              <a:gd name="connsiteX65" fmla="*/ 2470633 w 10077507"/>
              <a:gd name="connsiteY65" fmla="*/ 4468610 h 7879669"/>
              <a:gd name="connsiteX66" fmla="*/ 1914491 w 10077507"/>
              <a:gd name="connsiteY66" fmla="*/ 5645364 h 7879669"/>
              <a:gd name="connsiteX67" fmla="*/ 2470633 w 10077507"/>
              <a:gd name="connsiteY67" fmla="*/ 4548080 h 7879669"/>
              <a:gd name="connsiteX68" fmla="*/ 3774966 w 10077507"/>
              <a:gd name="connsiteY68" fmla="*/ 4548080 h 7879669"/>
              <a:gd name="connsiteX69" fmla="*/ 4331107 w 10077507"/>
              <a:gd name="connsiteY69" fmla="*/ 5645364 h 7879669"/>
              <a:gd name="connsiteX70" fmla="*/ 3774966 w 10077507"/>
              <a:gd name="connsiteY70" fmla="*/ 6742649 h 7879669"/>
              <a:gd name="connsiteX71" fmla="*/ 2470633 w 10077507"/>
              <a:gd name="connsiteY71" fmla="*/ 6742649 h 7879669"/>
              <a:gd name="connsiteX72" fmla="*/ 0 w 10077507"/>
              <a:gd name="connsiteY72" fmla="*/ 2234306 h 7879669"/>
              <a:gd name="connsiteX73" fmla="*/ 556142 w 10077507"/>
              <a:gd name="connsiteY73" fmla="*/ 1137021 h 7879669"/>
              <a:gd name="connsiteX74" fmla="*/ 1860476 w 10077507"/>
              <a:gd name="connsiteY74" fmla="*/ 1137021 h 7879669"/>
              <a:gd name="connsiteX75" fmla="*/ 2416618 w 10077507"/>
              <a:gd name="connsiteY75" fmla="*/ 2234306 h 7879669"/>
              <a:gd name="connsiteX76" fmla="*/ 1860476 w 10077507"/>
              <a:gd name="connsiteY76" fmla="*/ 3331591 h 7879669"/>
              <a:gd name="connsiteX77" fmla="*/ 556142 w 10077507"/>
              <a:gd name="connsiteY77" fmla="*/ 3331591 h 7879669"/>
              <a:gd name="connsiteX78" fmla="*/ 0 w 10077507"/>
              <a:gd name="connsiteY78" fmla="*/ 4508345 h 7879669"/>
              <a:gd name="connsiteX79" fmla="*/ 556142 w 10077507"/>
              <a:gd name="connsiteY79" fmla="*/ 3411060 h 7879669"/>
              <a:gd name="connsiteX80" fmla="*/ 1860476 w 10077507"/>
              <a:gd name="connsiteY80" fmla="*/ 3411060 h 7879669"/>
              <a:gd name="connsiteX81" fmla="*/ 2416618 w 10077507"/>
              <a:gd name="connsiteY81" fmla="*/ 4508345 h 7879669"/>
              <a:gd name="connsiteX82" fmla="*/ 1860476 w 10077507"/>
              <a:gd name="connsiteY82" fmla="*/ 5605630 h 7879669"/>
              <a:gd name="connsiteX83" fmla="*/ 556142 w 10077507"/>
              <a:gd name="connsiteY83" fmla="*/ 5605630 h 7879669"/>
              <a:gd name="connsiteX84" fmla="*/ 0 w 10077507"/>
              <a:gd name="connsiteY84" fmla="*/ 6782384 h 7879669"/>
              <a:gd name="connsiteX85" fmla="*/ 556142 w 10077507"/>
              <a:gd name="connsiteY85" fmla="*/ 5685099 h 7879669"/>
              <a:gd name="connsiteX86" fmla="*/ 1860476 w 10077507"/>
              <a:gd name="connsiteY86" fmla="*/ 5685099 h 7879669"/>
              <a:gd name="connsiteX87" fmla="*/ 2416618 w 10077507"/>
              <a:gd name="connsiteY87" fmla="*/ 6782384 h 7879669"/>
              <a:gd name="connsiteX88" fmla="*/ 1860476 w 10077507"/>
              <a:gd name="connsiteY88" fmla="*/ 7879669 h 7879669"/>
              <a:gd name="connsiteX89" fmla="*/ 556142 w 10077507"/>
              <a:gd name="connsiteY89" fmla="*/ 7879669 h 78796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0077507" h="7879669">
                <a:moveTo>
                  <a:pt x="7662066" y="4505892"/>
                </a:moveTo>
                <a:lnTo>
                  <a:pt x="8211397" y="3407230"/>
                </a:lnTo>
                <a:lnTo>
                  <a:pt x="9528175" y="3407230"/>
                </a:lnTo>
                <a:lnTo>
                  <a:pt x="10077507" y="4505892"/>
                </a:lnTo>
                <a:lnTo>
                  <a:pt x="9528175" y="5604554"/>
                </a:lnTo>
                <a:lnTo>
                  <a:pt x="8211397" y="5604554"/>
                </a:lnTo>
                <a:close/>
                <a:moveTo>
                  <a:pt x="7662065" y="2230778"/>
                </a:moveTo>
                <a:lnTo>
                  <a:pt x="8211395" y="1132118"/>
                </a:lnTo>
                <a:lnTo>
                  <a:pt x="9528175" y="1132118"/>
                </a:lnTo>
                <a:lnTo>
                  <a:pt x="10077505" y="2230778"/>
                </a:lnTo>
                <a:lnTo>
                  <a:pt x="9528175" y="3329440"/>
                </a:lnTo>
                <a:lnTo>
                  <a:pt x="8211395" y="3329440"/>
                </a:lnTo>
                <a:close/>
                <a:moveTo>
                  <a:pt x="7662065" y="6781007"/>
                </a:moveTo>
                <a:lnTo>
                  <a:pt x="8211395" y="5682346"/>
                </a:lnTo>
                <a:lnTo>
                  <a:pt x="9528175" y="5682346"/>
                </a:lnTo>
                <a:lnTo>
                  <a:pt x="10077505" y="6781007"/>
                </a:lnTo>
                <a:lnTo>
                  <a:pt x="9528175" y="7879668"/>
                </a:lnTo>
                <a:lnTo>
                  <a:pt x="8211395" y="7879668"/>
                </a:lnTo>
                <a:close/>
                <a:moveTo>
                  <a:pt x="5743471" y="1097285"/>
                </a:moveTo>
                <a:lnTo>
                  <a:pt x="6299614" y="0"/>
                </a:lnTo>
                <a:lnTo>
                  <a:pt x="7603947" y="0"/>
                </a:lnTo>
                <a:lnTo>
                  <a:pt x="8160089" y="1097285"/>
                </a:lnTo>
                <a:lnTo>
                  <a:pt x="7603947" y="2194571"/>
                </a:lnTo>
                <a:lnTo>
                  <a:pt x="6299614" y="2194571"/>
                </a:lnTo>
                <a:close/>
                <a:moveTo>
                  <a:pt x="5743471" y="3371325"/>
                </a:moveTo>
                <a:lnTo>
                  <a:pt x="6299614" y="2274040"/>
                </a:lnTo>
                <a:lnTo>
                  <a:pt x="7603947" y="2274040"/>
                </a:lnTo>
                <a:lnTo>
                  <a:pt x="8160089" y="3371325"/>
                </a:lnTo>
                <a:lnTo>
                  <a:pt x="7603947" y="4468610"/>
                </a:lnTo>
                <a:lnTo>
                  <a:pt x="6299614" y="4468610"/>
                </a:lnTo>
                <a:close/>
                <a:moveTo>
                  <a:pt x="5743471" y="5645364"/>
                </a:moveTo>
                <a:lnTo>
                  <a:pt x="6299614" y="4548080"/>
                </a:lnTo>
                <a:lnTo>
                  <a:pt x="7603947" y="4548080"/>
                </a:lnTo>
                <a:lnTo>
                  <a:pt x="8160089" y="5645364"/>
                </a:lnTo>
                <a:lnTo>
                  <a:pt x="7603947" y="6742649"/>
                </a:lnTo>
                <a:lnTo>
                  <a:pt x="6299614" y="6742649"/>
                </a:lnTo>
                <a:close/>
                <a:moveTo>
                  <a:pt x="3828980" y="2234305"/>
                </a:moveTo>
                <a:lnTo>
                  <a:pt x="4385123" y="1137020"/>
                </a:lnTo>
                <a:lnTo>
                  <a:pt x="5689456" y="1137020"/>
                </a:lnTo>
                <a:lnTo>
                  <a:pt x="6245598" y="2234305"/>
                </a:lnTo>
                <a:lnTo>
                  <a:pt x="5689456" y="3331590"/>
                </a:lnTo>
                <a:lnTo>
                  <a:pt x="4385123" y="3331590"/>
                </a:lnTo>
                <a:close/>
                <a:moveTo>
                  <a:pt x="3828980" y="4508345"/>
                </a:moveTo>
                <a:lnTo>
                  <a:pt x="4385123" y="3411060"/>
                </a:lnTo>
                <a:lnTo>
                  <a:pt x="5689456" y="3411060"/>
                </a:lnTo>
                <a:lnTo>
                  <a:pt x="6245598" y="4508345"/>
                </a:lnTo>
                <a:lnTo>
                  <a:pt x="5689456" y="5605630"/>
                </a:lnTo>
                <a:lnTo>
                  <a:pt x="4385123" y="5605630"/>
                </a:lnTo>
                <a:close/>
                <a:moveTo>
                  <a:pt x="3828980" y="6782384"/>
                </a:moveTo>
                <a:lnTo>
                  <a:pt x="4385123" y="5685099"/>
                </a:lnTo>
                <a:lnTo>
                  <a:pt x="5689456" y="5685099"/>
                </a:lnTo>
                <a:lnTo>
                  <a:pt x="6245598" y="6782384"/>
                </a:lnTo>
                <a:lnTo>
                  <a:pt x="5689456" y="7879669"/>
                </a:lnTo>
                <a:lnTo>
                  <a:pt x="4385123" y="7879669"/>
                </a:lnTo>
                <a:close/>
                <a:moveTo>
                  <a:pt x="1914491" y="1097285"/>
                </a:moveTo>
                <a:lnTo>
                  <a:pt x="2470633" y="0"/>
                </a:lnTo>
                <a:lnTo>
                  <a:pt x="3774966" y="0"/>
                </a:lnTo>
                <a:lnTo>
                  <a:pt x="4331107" y="1097285"/>
                </a:lnTo>
                <a:lnTo>
                  <a:pt x="3774966" y="2194571"/>
                </a:lnTo>
                <a:lnTo>
                  <a:pt x="2470633" y="2194571"/>
                </a:lnTo>
                <a:close/>
                <a:moveTo>
                  <a:pt x="1914491" y="3371325"/>
                </a:moveTo>
                <a:lnTo>
                  <a:pt x="2470633" y="2274040"/>
                </a:lnTo>
                <a:lnTo>
                  <a:pt x="3774966" y="2274040"/>
                </a:lnTo>
                <a:lnTo>
                  <a:pt x="4331107" y="3371325"/>
                </a:lnTo>
                <a:lnTo>
                  <a:pt x="3774966" y="4468610"/>
                </a:lnTo>
                <a:lnTo>
                  <a:pt x="2470633" y="4468610"/>
                </a:lnTo>
                <a:close/>
                <a:moveTo>
                  <a:pt x="1914491" y="5645364"/>
                </a:moveTo>
                <a:lnTo>
                  <a:pt x="2470633" y="4548080"/>
                </a:lnTo>
                <a:lnTo>
                  <a:pt x="3774966" y="4548080"/>
                </a:lnTo>
                <a:lnTo>
                  <a:pt x="4331107" y="5645364"/>
                </a:lnTo>
                <a:lnTo>
                  <a:pt x="3774966" y="6742649"/>
                </a:lnTo>
                <a:lnTo>
                  <a:pt x="2470633" y="6742649"/>
                </a:lnTo>
                <a:close/>
                <a:moveTo>
                  <a:pt x="0" y="2234306"/>
                </a:moveTo>
                <a:lnTo>
                  <a:pt x="556142" y="1137021"/>
                </a:lnTo>
                <a:lnTo>
                  <a:pt x="1860476" y="1137021"/>
                </a:lnTo>
                <a:lnTo>
                  <a:pt x="2416618" y="2234306"/>
                </a:lnTo>
                <a:lnTo>
                  <a:pt x="1860476" y="3331591"/>
                </a:lnTo>
                <a:lnTo>
                  <a:pt x="556142" y="3331591"/>
                </a:lnTo>
                <a:close/>
                <a:moveTo>
                  <a:pt x="0" y="4508345"/>
                </a:moveTo>
                <a:lnTo>
                  <a:pt x="556142" y="3411060"/>
                </a:lnTo>
                <a:lnTo>
                  <a:pt x="1860476" y="3411060"/>
                </a:lnTo>
                <a:lnTo>
                  <a:pt x="2416618" y="4508345"/>
                </a:lnTo>
                <a:lnTo>
                  <a:pt x="1860476" y="5605630"/>
                </a:lnTo>
                <a:lnTo>
                  <a:pt x="556142" y="5605630"/>
                </a:lnTo>
                <a:close/>
                <a:moveTo>
                  <a:pt x="0" y="6782384"/>
                </a:moveTo>
                <a:lnTo>
                  <a:pt x="556142" y="5685099"/>
                </a:lnTo>
                <a:lnTo>
                  <a:pt x="1860476" y="5685099"/>
                </a:lnTo>
                <a:lnTo>
                  <a:pt x="2416618" y="6782384"/>
                </a:lnTo>
                <a:lnTo>
                  <a:pt x="1860476" y="7879669"/>
                </a:lnTo>
                <a:lnTo>
                  <a:pt x="556142" y="7879669"/>
                </a:lnTo>
                <a:close/>
              </a:path>
            </a:pathLst>
          </a:cu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 dirty="0"/>
          </a:p>
        </p:txBody>
      </p:sp>
      <p:sp>
        <p:nvSpPr>
          <p:cNvPr id="4" name="Freihandform: Form 3">
            <a:extLst>
              <a:ext uri="{FF2B5EF4-FFF2-40B4-BE49-F238E27FC236}">
                <a16:creationId xmlns:a16="http://schemas.microsoft.com/office/drawing/2014/main" id="{3C64763B-F29E-4DE7-70D7-C404CBDFB2E8}"/>
              </a:ext>
            </a:extLst>
          </p:cNvPr>
          <p:cNvSpPr/>
          <p:nvPr/>
        </p:nvSpPr>
        <p:spPr>
          <a:xfrm>
            <a:off x="12537428" y="1825625"/>
            <a:ext cx="7252283" cy="3724863"/>
          </a:xfrm>
          <a:custGeom>
            <a:avLst/>
            <a:gdLst>
              <a:gd name="connsiteX0" fmla="*/ 2697061 w 7252283"/>
              <a:gd name="connsiteY0" fmla="*/ 3213135 h 3724863"/>
              <a:gd name="connsiteX1" fmla="*/ 7252283 w 7252283"/>
              <a:gd name="connsiteY1" fmla="*/ 3213135 h 3724863"/>
              <a:gd name="connsiteX2" fmla="*/ 7252283 w 7252283"/>
              <a:gd name="connsiteY2" fmla="*/ 3724863 h 3724863"/>
              <a:gd name="connsiteX3" fmla="*/ 2697061 w 7252283"/>
              <a:gd name="connsiteY3" fmla="*/ 3724863 h 3724863"/>
              <a:gd name="connsiteX4" fmla="*/ 2108433 w 7252283"/>
              <a:gd name="connsiteY4" fmla="*/ 2566470 h 3724863"/>
              <a:gd name="connsiteX5" fmla="*/ 6663655 w 7252283"/>
              <a:gd name="connsiteY5" fmla="*/ 2566470 h 3724863"/>
              <a:gd name="connsiteX6" fmla="*/ 6663655 w 7252283"/>
              <a:gd name="connsiteY6" fmla="*/ 3078198 h 3724863"/>
              <a:gd name="connsiteX7" fmla="*/ 2108433 w 7252283"/>
              <a:gd name="connsiteY7" fmla="*/ 3078198 h 3724863"/>
              <a:gd name="connsiteX8" fmla="*/ 1637252 w 7252283"/>
              <a:gd name="connsiteY8" fmla="*/ 1919805 h 3724863"/>
              <a:gd name="connsiteX9" fmla="*/ 6192474 w 7252283"/>
              <a:gd name="connsiteY9" fmla="*/ 1919805 h 3724863"/>
              <a:gd name="connsiteX10" fmla="*/ 6192474 w 7252283"/>
              <a:gd name="connsiteY10" fmla="*/ 2431533 h 3724863"/>
              <a:gd name="connsiteX11" fmla="*/ 1637252 w 7252283"/>
              <a:gd name="connsiteY11" fmla="*/ 2431533 h 3724863"/>
              <a:gd name="connsiteX12" fmla="*/ 1059809 w 7252283"/>
              <a:gd name="connsiteY12" fmla="*/ 1293330 h 3724863"/>
              <a:gd name="connsiteX13" fmla="*/ 5615031 w 7252283"/>
              <a:gd name="connsiteY13" fmla="*/ 1293330 h 3724863"/>
              <a:gd name="connsiteX14" fmla="*/ 5615031 w 7252283"/>
              <a:gd name="connsiteY14" fmla="*/ 1805058 h 3724863"/>
              <a:gd name="connsiteX15" fmla="*/ 1059809 w 7252283"/>
              <a:gd name="connsiteY15" fmla="*/ 1805058 h 3724863"/>
              <a:gd name="connsiteX16" fmla="*/ 471181 w 7252283"/>
              <a:gd name="connsiteY16" fmla="*/ 646665 h 3724863"/>
              <a:gd name="connsiteX17" fmla="*/ 5026403 w 7252283"/>
              <a:gd name="connsiteY17" fmla="*/ 646665 h 3724863"/>
              <a:gd name="connsiteX18" fmla="*/ 5026403 w 7252283"/>
              <a:gd name="connsiteY18" fmla="*/ 1158393 h 3724863"/>
              <a:gd name="connsiteX19" fmla="*/ 471181 w 7252283"/>
              <a:gd name="connsiteY19" fmla="*/ 1158393 h 3724863"/>
              <a:gd name="connsiteX20" fmla="*/ 0 w 7252283"/>
              <a:gd name="connsiteY20" fmla="*/ 0 h 3724863"/>
              <a:gd name="connsiteX21" fmla="*/ 4555222 w 7252283"/>
              <a:gd name="connsiteY21" fmla="*/ 0 h 3724863"/>
              <a:gd name="connsiteX22" fmla="*/ 4555222 w 7252283"/>
              <a:gd name="connsiteY22" fmla="*/ 511728 h 3724863"/>
              <a:gd name="connsiteX23" fmla="*/ 0 w 7252283"/>
              <a:gd name="connsiteY23" fmla="*/ 511728 h 3724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7252283" h="3724863">
                <a:moveTo>
                  <a:pt x="2697061" y="3213135"/>
                </a:moveTo>
                <a:lnTo>
                  <a:pt x="7252283" y="3213135"/>
                </a:lnTo>
                <a:lnTo>
                  <a:pt x="7252283" y="3724863"/>
                </a:lnTo>
                <a:lnTo>
                  <a:pt x="2697061" y="3724863"/>
                </a:lnTo>
                <a:close/>
                <a:moveTo>
                  <a:pt x="2108433" y="2566470"/>
                </a:moveTo>
                <a:lnTo>
                  <a:pt x="6663655" y="2566470"/>
                </a:lnTo>
                <a:lnTo>
                  <a:pt x="6663655" y="3078198"/>
                </a:lnTo>
                <a:lnTo>
                  <a:pt x="2108433" y="3078198"/>
                </a:lnTo>
                <a:close/>
                <a:moveTo>
                  <a:pt x="1637252" y="1919805"/>
                </a:moveTo>
                <a:lnTo>
                  <a:pt x="6192474" y="1919805"/>
                </a:lnTo>
                <a:lnTo>
                  <a:pt x="6192474" y="2431533"/>
                </a:lnTo>
                <a:lnTo>
                  <a:pt x="1637252" y="2431533"/>
                </a:lnTo>
                <a:close/>
                <a:moveTo>
                  <a:pt x="1059809" y="1293330"/>
                </a:moveTo>
                <a:lnTo>
                  <a:pt x="5615031" y="1293330"/>
                </a:lnTo>
                <a:lnTo>
                  <a:pt x="5615031" y="1805058"/>
                </a:lnTo>
                <a:lnTo>
                  <a:pt x="1059809" y="1805058"/>
                </a:lnTo>
                <a:close/>
                <a:moveTo>
                  <a:pt x="471181" y="646665"/>
                </a:moveTo>
                <a:lnTo>
                  <a:pt x="5026403" y="646665"/>
                </a:lnTo>
                <a:lnTo>
                  <a:pt x="5026403" y="1158393"/>
                </a:lnTo>
                <a:lnTo>
                  <a:pt x="471181" y="1158393"/>
                </a:lnTo>
                <a:close/>
                <a:moveTo>
                  <a:pt x="0" y="0"/>
                </a:moveTo>
                <a:lnTo>
                  <a:pt x="4555222" y="0"/>
                </a:lnTo>
                <a:lnTo>
                  <a:pt x="4555222" y="511728"/>
                </a:lnTo>
                <a:lnTo>
                  <a:pt x="0" y="511728"/>
                </a:lnTo>
                <a:close/>
              </a:path>
            </a:pathLst>
          </a:custGeom>
          <a:blipFill>
            <a:blip r:embed="rId3"/>
            <a:stretch>
              <a:fillRect t="-6056" b="-6056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600335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E6E6E6"/>
            </a:gs>
            <a:gs pos="100000">
              <a:srgbClr val="005B8A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>
            <a:extLst>
              <a:ext uri="{FF2B5EF4-FFF2-40B4-BE49-F238E27FC236}">
                <a16:creationId xmlns:a16="http://schemas.microsoft.com/office/drawing/2014/main" id="{E64771F0-EFEC-1DA4-5628-AE3201C293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DE" dirty="0"/>
              <a:t>ESP 32 Blink Beispiel </a:t>
            </a:r>
          </a:p>
        </p:txBody>
      </p:sp>
      <p:pic>
        <p:nvPicPr>
          <p:cNvPr id="9" name="Picture 2" descr="ESP32 Pinout: How use GPIO pins ?">
            <a:extLst>
              <a:ext uri="{FF2B5EF4-FFF2-40B4-BE49-F238E27FC236}">
                <a16:creationId xmlns:a16="http://schemas.microsoft.com/office/drawing/2014/main" id="{64E8EB2E-78E9-2819-EBEC-724B586C3C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65488" y="6924242"/>
            <a:ext cx="10121498" cy="4936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Inhaltsplatzhalter 11">
            <a:extLst>
              <a:ext uri="{FF2B5EF4-FFF2-40B4-BE49-F238E27FC236}">
                <a16:creationId xmlns:a16="http://schemas.microsoft.com/office/drawing/2014/main" id="{3B8F63AA-4715-7933-B911-E75446CC22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427673" y="1530656"/>
            <a:ext cx="7336653" cy="4742323"/>
          </a:xfrm>
        </p:spPr>
      </p:pic>
      <p:pic>
        <p:nvPicPr>
          <p:cNvPr id="16" name="Picture 2" descr="Introduction to GitHub Desktop: A GUI Enhancement to a CLI Approach —  Soshace • Soshace">
            <a:extLst>
              <a:ext uri="{FF2B5EF4-FFF2-40B4-BE49-F238E27FC236}">
                <a16:creationId xmlns:a16="http://schemas.microsoft.com/office/drawing/2014/main" id="{48333E81-743B-0A2A-2455-2402409A35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-6118951"/>
            <a:ext cx="10515600" cy="5921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GitHub - desktop/desktop: Focus on what matters instead of fighting with Git .">
            <a:extLst>
              <a:ext uri="{FF2B5EF4-FFF2-40B4-BE49-F238E27FC236}">
                <a16:creationId xmlns:a16="http://schemas.microsoft.com/office/drawing/2014/main" id="{4A923D62-C938-8CC8-49C9-DED0CC709D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473700" y="2705894"/>
            <a:ext cx="5181600" cy="259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59432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E6E6E6"/>
            </a:gs>
            <a:gs pos="100000">
              <a:srgbClr val="005B8A"/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>
            <a:extLst>
              <a:ext uri="{FF2B5EF4-FFF2-40B4-BE49-F238E27FC236}">
                <a16:creationId xmlns:a16="http://schemas.microsoft.com/office/drawing/2014/main" id="{E64771F0-EFEC-1DA4-5628-AE3201C29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ESP 32 Pinout</a:t>
            </a:r>
          </a:p>
        </p:txBody>
      </p:sp>
      <p:pic>
        <p:nvPicPr>
          <p:cNvPr id="1026" name="Picture 2" descr="ESP32 Pinout: How use GPIO pins ?">
            <a:extLst>
              <a:ext uri="{FF2B5EF4-FFF2-40B4-BE49-F238E27FC236}">
                <a16:creationId xmlns:a16="http://schemas.microsoft.com/office/drawing/2014/main" id="{228BB292-80A7-151C-BAA3-AF425818608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251" y="1533081"/>
            <a:ext cx="10121498" cy="4936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nhaltsplatzhalter 11">
            <a:extLst>
              <a:ext uri="{FF2B5EF4-FFF2-40B4-BE49-F238E27FC236}">
                <a16:creationId xmlns:a16="http://schemas.microsoft.com/office/drawing/2014/main" id="{80681D58-BBAD-207A-C39F-7C77F29D56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383992" y="1530656"/>
            <a:ext cx="7336653" cy="4742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4101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E6E6E6"/>
            </a:gs>
            <a:gs pos="100000">
              <a:srgbClr val="005B8A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>
            <a:extLst>
              <a:ext uri="{FF2B5EF4-FFF2-40B4-BE49-F238E27FC236}">
                <a16:creationId xmlns:a16="http://schemas.microsoft.com/office/drawing/2014/main" id="{E64771F0-EFEC-1DA4-5628-AE3201C293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DE" dirty="0"/>
              <a:t>ESP 32 Eingänge und Ausgänge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D628C6D1-F4DB-D363-8B4A-1B8D268599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pinMode(Mode, Pin)		OUTPUT, INPUT, INPUT_PULLUP/DOWN</a:t>
            </a:r>
          </a:p>
          <a:p>
            <a:r>
              <a:rPr lang="de-DE" dirty="0"/>
              <a:t>digitalRead(Pin)</a:t>
            </a:r>
          </a:p>
          <a:p>
            <a:r>
              <a:rPr lang="de-DE" dirty="0"/>
              <a:t>digitalWrite(Pin, State)</a:t>
            </a:r>
          </a:p>
          <a:p>
            <a:r>
              <a:rPr lang="de-DE" dirty="0"/>
              <a:t>analogRead(Pin)			analogSetPinAttenuation()</a:t>
            </a:r>
          </a:p>
          <a:p>
            <a:r>
              <a:rPr lang="de-DE" dirty="0"/>
              <a:t>ledcAttachPin(Pin, PWM_ch)</a:t>
            </a:r>
          </a:p>
          <a:p>
            <a:r>
              <a:rPr lang="de-DE" dirty="0"/>
              <a:t>ledcSetup(PWM_ch, PWM_Freq, PWM_Res)</a:t>
            </a:r>
          </a:p>
          <a:p>
            <a:r>
              <a:rPr lang="de-DE" dirty="0"/>
              <a:t>ledcWrite(PWM_ch, Dutycylce)</a:t>
            </a:r>
          </a:p>
        </p:txBody>
      </p:sp>
      <p:pic>
        <p:nvPicPr>
          <p:cNvPr id="9" name="Picture 2" descr="ESP32 Pinout: How use GPIO pins ?">
            <a:extLst>
              <a:ext uri="{FF2B5EF4-FFF2-40B4-BE49-F238E27FC236}">
                <a16:creationId xmlns:a16="http://schemas.microsoft.com/office/drawing/2014/main" id="{64E8EB2E-78E9-2819-EBEC-724B586C3C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21946" y="-4962969"/>
            <a:ext cx="10121498" cy="4936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7564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E6E6E6"/>
            </a:gs>
            <a:gs pos="100000">
              <a:srgbClr val="005B8A"/>
            </a:gs>
          </a:gsLst>
          <a:lin ang="108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>
            <a:extLst>
              <a:ext uri="{FF2B5EF4-FFF2-40B4-BE49-F238E27FC236}">
                <a16:creationId xmlns:a16="http://schemas.microsoft.com/office/drawing/2014/main" id="{E64771F0-EFEC-1DA4-5628-AE3201C29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Bluetooth Kommunikation mit PS4 Controller</a:t>
            </a: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CB022271-F2C0-128A-20DB-26941A27BD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387732" y="1583871"/>
            <a:ext cx="7416536" cy="4909004"/>
          </a:xfrm>
        </p:spPr>
      </p:pic>
    </p:spTree>
    <p:extLst>
      <p:ext uri="{BB962C8B-B14F-4D97-AF65-F5344CB8AC3E}">
        <p14:creationId xmlns:p14="http://schemas.microsoft.com/office/powerpoint/2010/main" val="23033345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E6E6E6"/>
            </a:gs>
            <a:gs pos="100000">
              <a:srgbClr val="005B8A"/>
            </a:gs>
          </a:gsLst>
          <a:lin ang="135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>
            <a:extLst>
              <a:ext uri="{FF2B5EF4-FFF2-40B4-BE49-F238E27FC236}">
                <a16:creationId xmlns:a16="http://schemas.microsoft.com/office/drawing/2014/main" id="{E64771F0-EFEC-1DA4-5628-AE3201C29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Ansätze für eine Reihe Funktionen</a:t>
            </a:r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FE950990-02DD-9E8C-6D7C-453551E69F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Online Daten Ablegen -&gt; Google Cloud Database</a:t>
            </a:r>
          </a:p>
          <a:p>
            <a:r>
              <a:rPr lang="de-DE" dirty="0"/>
              <a:t>Kommunikation zwischen ESP‘s -&gt; Wlan Bluetooth Seriell</a:t>
            </a:r>
          </a:p>
          <a:p>
            <a:r>
              <a:rPr lang="de-DE" dirty="0"/>
              <a:t>Website/ESP  Android/ESP -&gt; Google Firestore</a:t>
            </a:r>
          </a:p>
          <a:p>
            <a:r>
              <a:rPr lang="de-DE" dirty="0"/>
              <a:t>Android/ESP -&gt; Bluetooth oder BLE</a:t>
            </a:r>
          </a:p>
          <a:p>
            <a:r>
              <a:rPr lang="de-DE" dirty="0"/>
              <a:t>Deep Sleep oder Energiesparen</a:t>
            </a:r>
          </a:p>
          <a:p>
            <a:r>
              <a:rPr lang="de-DE" dirty="0"/>
              <a:t>Cyclic Interrupts</a:t>
            </a:r>
          </a:p>
          <a:p>
            <a:r>
              <a:rPr lang="de-DE" dirty="0"/>
              <a:t>Multithreading</a:t>
            </a:r>
          </a:p>
        </p:txBody>
      </p:sp>
    </p:spTree>
    <p:extLst>
      <p:ext uri="{BB962C8B-B14F-4D97-AF65-F5344CB8AC3E}">
        <p14:creationId xmlns:p14="http://schemas.microsoft.com/office/powerpoint/2010/main" val="6444326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E6E6E6"/>
            </a:gs>
            <a:gs pos="100000">
              <a:srgbClr val="005B8A"/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>
            <a:extLst>
              <a:ext uri="{FF2B5EF4-FFF2-40B4-BE49-F238E27FC236}">
                <a16:creationId xmlns:a16="http://schemas.microsoft.com/office/drawing/2014/main" id="{E64771F0-EFEC-1DA4-5628-AE3201C29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Weiterführende Informationen</a:t>
            </a:r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FE950990-02DD-9E8C-6D7C-453551E69F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Bibliothek Beispiele</a:t>
            </a:r>
          </a:p>
          <a:p>
            <a:r>
              <a:rPr lang="de-DE" dirty="0"/>
              <a:t>Stackoverflow / Google</a:t>
            </a:r>
          </a:p>
          <a:p>
            <a:r>
              <a:rPr lang="de-DE" dirty="0"/>
              <a:t>O‘Reilly Fachbücher</a:t>
            </a:r>
          </a:p>
          <a:p>
            <a:r>
              <a:rPr lang="de-DE" dirty="0"/>
              <a:t>Datenblätter</a:t>
            </a:r>
          </a:p>
          <a:p>
            <a:r>
              <a:rPr lang="de-DE" dirty="0"/>
              <a:t>ChatGPT</a:t>
            </a:r>
          </a:p>
        </p:txBody>
      </p:sp>
    </p:spTree>
    <p:extLst>
      <p:ext uri="{BB962C8B-B14F-4D97-AF65-F5344CB8AC3E}">
        <p14:creationId xmlns:p14="http://schemas.microsoft.com/office/powerpoint/2010/main" val="1273861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E6E6E6"/>
            </a:gs>
            <a:gs pos="100000">
              <a:srgbClr val="005B8A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>
            <a:extLst>
              <a:ext uri="{FF2B5EF4-FFF2-40B4-BE49-F238E27FC236}">
                <a16:creationId xmlns:a16="http://schemas.microsoft.com/office/drawing/2014/main" id="{E64771F0-EFEC-1DA4-5628-AE3201C29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Fähigkeiten des ESP 32</a:t>
            </a:r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34C5C50D-7A26-73F4-DD94-6C3F4A5F1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2.4 GHz Wi-Fi </a:t>
            </a:r>
          </a:p>
          <a:p>
            <a:r>
              <a:rPr lang="de-DE" dirty="0"/>
              <a:t>Bluetooth 4.0 + BLE</a:t>
            </a:r>
          </a:p>
          <a:p>
            <a:r>
              <a:rPr lang="de-DE" dirty="0"/>
              <a:t>240 MHz CPU</a:t>
            </a:r>
          </a:p>
          <a:p>
            <a:r>
              <a:rPr lang="de-DE" dirty="0"/>
              <a:t>18x 12-bit ADC, 34x GPIOs, 16x PWM</a:t>
            </a:r>
          </a:p>
          <a:p>
            <a:r>
              <a:rPr lang="de-DE" dirty="0"/>
              <a:t>Bis zu 16mb Flash Memory</a:t>
            </a:r>
          </a:p>
          <a:p>
            <a:r>
              <a:rPr lang="de-DE" dirty="0"/>
              <a:t>Deep Sleep Mode 10uA</a:t>
            </a:r>
          </a:p>
          <a:p>
            <a:r>
              <a:rPr lang="de-DE" dirty="0"/>
              <a:t>RTC Watchdog</a:t>
            </a:r>
          </a:p>
          <a:p>
            <a:r>
              <a:rPr lang="de-DE" dirty="0"/>
              <a:t>C/C++ Programmierung</a:t>
            </a:r>
          </a:p>
        </p:txBody>
      </p:sp>
      <p:sp>
        <p:nvSpPr>
          <p:cNvPr id="10" name="Freihandform: Form 9">
            <a:extLst>
              <a:ext uri="{FF2B5EF4-FFF2-40B4-BE49-F238E27FC236}">
                <a16:creationId xmlns:a16="http://schemas.microsoft.com/office/drawing/2014/main" id="{B926797C-A091-EF8C-1405-7932C82854BE}"/>
              </a:ext>
            </a:extLst>
          </p:cNvPr>
          <p:cNvSpPr/>
          <p:nvPr/>
        </p:nvSpPr>
        <p:spPr>
          <a:xfrm>
            <a:off x="5604784" y="1825625"/>
            <a:ext cx="7252283" cy="3724863"/>
          </a:xfrm>
          <a:custGeom>
            <a:avLst/>
            <a:gdLst>
              <a:gd name="connsiteX0" fmla="*/ 2697061 w 7252283"/>
              <a:gd name="connsiteY0" fmla="*/ 3213135 h 3724863"/>
              <a:gd name="connsiteX1" fmla="*/ 7252283 w 7252283"/>
              <a:gd name="connsiteY1" fmla="*/ 3213135 h 3724863"/>
              <a:gd name="connsiteX2" fmla="*/ 7252283 w 7252283"/>
              <a:gd name="connsiteY2" fmla="*/ 3724863 h 3724863"/>
              <a:gd name="connsiteX3" fmla="*/ 2697061 w 7252283"/>
              <a:gd name="connsiteY3" fmla="*/ 3724863 h 3724863"/>
              <a:gd name="connsiteX4" fmla="*/ 2108433 w 7252283"/>
              <a:gd name="connsiteY4" fmla="*/ 2566470 h 3724863"/>
              <a:gd name="connsiteX5" fmla="*/ 6663655 w 7252283"/>
              <a:gd name="connsiteY5" fmla="*/ 2566470 h 3724863"/>
              <a:gd name="connsiteX6" fmla="*/ 6663655 w 7252283"/>
              <a:gd name="connsiteY6" fmla="*/ 3078198 h 3724863"/>
              <a:gd name="connsiteX7" fmla="*/ 2108433 w 7252283"/>
              <a:gd name="connsiteY7" fmla="*/ 3078198 h 3724863"/>
              <a:gd name="connsiteX8" fmla="*/ 1637252 w 7252283"/>
              <a:gd name="connsiteY8" fmla="*/ 1919805 h 3724863"/>
              <a:gd name="connsiteX9" fmla="*/ 6192474 w 7252283"/>
              <a:gd name="connsiteY9" fmla="*/ 1919805 h 3724863"/>
              <a:gd name="connsiteX10" fmla="*/ 6192474 w 7252283"/>
              <a:gd name="connsiteY10" fmla="*/ 2431533 h 3724863"/>
              <a:gd name="connsiteX11" fmla="*/ 1637252 w 7252283"/>
              <a:gd name="connsiteY11" fmla="*/ 2431533 h 3724863"/>
              <a:gd name="connsiteX12" fmla="*/ 1059809 w 7252283"/>
              <a:gd name="connsiteY12" fmla="*/ 1293330 h 3724863"/>
              <a:gd name="connsiteX13" fmla="*/ 5615031 w 7252283"/>
              <a:gd name="connsiteY13" fmla="*/ 1293330 h 3724863"/>
              <a:gd name="connsiteX14" fmla="*/ 5615031 w 7252283"/>
              <a:gd name="connsiteY14" fmla="*/ 1805058 h 3724863"/>
              <a:gd name="connsiteX15" fmla="*/ 1059809 w 7252283"/>
              <a:gd name="connsiteY15" fmla="*/ 1805058 h 3724863"/>
              <a:gd name="connsiteX16" fmla="*/ 471181 w 7252283"/>
              <a:gd name="connsiteY16" fmla="*/ 646665 h 3724863"/>
              <a:gd name="connsiteX17" fmla="*/ 5026403 w 7252283"/>
              <a:gd name="connsiteY17" fmla="*/ 646665 h 3724863"/>
              <a:gd name="connsiteX18" fmla="*/ 5026403 w 7252283"/>
              <a:gd name="connsiteY18" fmla="*/ 1158393 h 3724863"/>
              <a:gd name="connsiteX19" fmla="*/ 471181 w 7252283"/>
              <a:gd name="connsiteY19" fmla="*/ 1158393 h 3724863"/>
              <a:gd name="connsiteX20" fmla="*/ 0 w 7252283"/>
              <a:gd name="connsiteY20" fmla="*/ 0 h 3724863"/>
              <a:gd name="connsiteX21" fmla="*/ 4555222 w 7252283"/>
              <a:gd name="connsiteY21" fmla="*/ 0 h 3724863"/>
              <a:gd name="connsiteX22" fmla="*/ 4555222 w 7252283"/>
              <a:gd name="connsiteY22" fmla="*/ 511728 h 3724863"/>
              <a:gd name="connsiteX23" fmla="*/ 0 w 7252283"/>
              <a:gd name="connsiteY23" fmla="*/ 511728 h 3724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7252283" h="3724863">
                <a:moveTo>
                  <a:pt x="2697061" y="3213135"/>
                </a:moveTo>
                <a:lnTo>
                  <a:pt x="7252283" y="3213135"/>
                </a:lnTo>
                <a:lnTo>
                  <a:pt x="7252283" y="3724863"/>
                </a:lnTo>
                <a:lnTo>
                  <a:pt x="2697061" y="3724863"/>
                </a:lnTo>
                <a:close/>
                <a:moveTo>
                  <a:pt x="2108433" y="2566470"/>
                </a:moveTo>
                <a:lnTo>
                  <a:pt x="6663655" y="2566470"/>
                </a:lnTo>
                <a:lnTo>
                  <a:pt x="6663655" y="3078198"/>
                </a:lnTo>
                <a:lnTo>
                  <a:pt x="2108433" y="3078198"/>
                </a:lnTo>
                <a:close/>
                <a:moveTo>
                  <a:pt x="1637252" y="1919805"/>
                </a:moveTo>
                <a:lnTo>
                  <a:pt x="6192474" y="1919805"/>
                </a:lnTo>
                <a:lnTo>
                  <a:pt x="6192474" y="2431533"/>
                </a:lnTo>
                <a:lnTo>
                  <a:pt x="1637252" y="2431533"/>
                </a:lnTo>
                <a:close/>
                <a:moveTo>
                  <a:pt x="1059809" y="1293330"/>
                </a:moveTo>
                <a:lnTo>
                  <a:pt x="5615031" y="1293330"/>
                </a:lnTo>
                <a:lnTo>
                  <a:pt x="5615031" y="1805058"/>
                </a:lnTo>
                <a:lnTo>
                  <a:pt x="1059809" y="1805058"/>
                </a:lnTo>
                <a:close/>
                <a:moveTo>
                  <a:pt x="471181" y="646665"/>
                </a:moveTo>
                <a:lnTo>
                  <a:pt x="5026403" y="646665"/>
                </a:lnTo>
                <a:lnTo>
                  <a:pt x="5026403" y="1158393"/>
                </a:lnTo>
                <a:lnTo>
                  <a:pt x="471181" y="1158393"/>
                </a:lnTo>
                <a:close/>
                <a:moveTo>
                  <a:pt x="0" y="0"/>
                </a:moveTo>
                <a:lnTo>
                  <a:pt x="4555222" y="0"/>
                </a:lnTo>
                <a:lnTo>
                  <a:pt x="4555222" y="511728"/>
                </a:lnTo>
                <a:lnTo>
                  <a:pt x="0" y="511728"/>
                </a:lnTo>
                <a:close/>
              </a:path>
            </a:pathLst>
          </a:custGeom>
          <a:blipFill>
            <a:blip r:embed="rId3"/>
            <a:stretch>
              <a:fillRect t="-6056" b="-6056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 dirty="0"/>
          </a:p>
        </p:txBody>
      </p:sp>
      <p:sp>
        <p:nvSpPr>
          <p:cNvPr id="11" name="Freihandform: Form 10">
            <a:extLst>
              <a:ext uri="{FF2B5EF4-FFF2-40B4-BE49-F238E27FC236}">
                <a16:creationId xmlns:a16="http://schemas.microsoft.com/office/drawing/2014/main" id="{203EAEB4-544E-15BF-EF51-C22D47B0BD6B}"/>
              </a:ext>
            </a:extLst>
          </p:cNvPr>
          <p:cNvSpPr/>
          <p:nvPr/>
        </p:nvSpPr>
        <p:spPr>
          <a:xfrm rot="5400000">
            <a:off x="1999656" y="-9641368"/>
            <a:ext cx="10077507" cy="7879669"/>
          </a:xfrm>
          <a:custGeom>
            <a:avLst/>
            <a:gdLst>
              <a:gd name="connsiteX0" fmla="*/ 7662066 w 10077507"/>
              <a:gd name="connsiteY0" fmla="*/ 4505892 h 7879669"/>
              <a:gd name="connsiteX1" fmla="*/ 8211397 w 10077507"/>
              <a:gd name="connsiteY1" fmla="*/ 3407230 h 7879669"/>
              <a:gd name="connsiteX2" fmla="*/ 9528175 w 10077507"/>
              <a:gd name="connsiteY2" fmla="*/ 3407230 h 7879669"/>
              <a:gd name="connsiteX3" fmla="*/ 10077507 w 10077507"/>
              <a:gd name="connsiteY3" fmla="*/ 4505892 h 7879669"/>
              <a:gd name="connsiteX4" fmla="*/ 9528175 w 10077507"/>
              <a:gd name="connsiteY4" fmla="*/ 5604554 h 7879669"/>
              <a:gd name="connsiteX5" fmla="*/ 8211397 w 10077507"/>
              <a:gd name="connsiteY5" fmla="*/ 5604554 h 7879669"/>
              <a:gd name="connsiteX6" fmla="*/ 7662065 w 10077507"/>
              <a:gd name="connsiteY6" fmla="*/ 2230778 h 7879669"/>
              <a:gd name="connsiteX7" fmla="*/ 8211395 w 10077507"/>
              <a:gd name="connsiteY7" fmla="*/ 1132118 h 7879669"/>
              <a:gd name="connsiteX8" fmla="*/ 9528175 w 10077507"/>
              <a:gd name="connsiteY8" fmla="*/ 1132118 h 7879669"/>
              <a:gd name="connsiteX9" fmla="*/ 10077505 w 10077507"/>
              <a:gd name="connsiteY9" fmla="*/ 2230778 h 7879669"/>
              <a:gd name="connsiteX10" fmla="*/ 9528175 w 10077507"/>
              <a:gd name="connsiteY10" fmla="*/ 3329440 h 7879669"/>
              <a:gd name="connsiteX11" fmla="*/ 8211395 w 10077507"/>
              <a:gd name="connsiteY11" fmla="*/ 3329440 h 7879669"/>
              <a:gd name="connsiteX12" fmla="*/ 7662065 w 10077507"/>
              <a:gd name="connsiteY12" fmla="*/ 6781007 h 7879669"/>
              <a:gd name="connsiteX13" fmla="*/ 8211395 w 10077507"/>
              <a:gd name="connsiteY13" fmla="*/ 5682346 h 7879669"/>
              <a:gd name="connsiteX14" fmla="*/ 9528175 w 10077507"/>
              <a:gd name="connsiteY14" fmla="*/ 5682346 h 7879669"/>
              <a:gd name="connsiteX15" fmla="*/ 10077505 w 10077507"/>
              <a:gd name="connsiteY15" fmla="*/ 6781007 h 7879669"/>
              <a:gd name="connsiteX16" fmla="*/ 9528175 w 10077507"/>
              <a:gd name="connsiteY16" fmla="*/ 7879668 h 7879669"/>
              <a:gd name="connsiteX17" fmla="*/ 8211395 w 10077507"/>
              <a:gd name="connsiteY17" fmla="*/ 7879668 h 7879669"/>
              <a:gd name="connsiteX18" fmla="*/ 5743471 w 10077507"/>
              <a:gd name="connsiteY18" fmla="*/ 1097285 h 7879669"/>
              <a:gd name="connsiteX19" fmla="*/ 6299614 w 10077507"/>
              <a:gd name="connsiteY19" fmla="*/ 0 h 7879669"/>
              <a:gd name="connsiteX20" fmla="*/ 7603947 w 10077507"/>
              <a:gd name="connsiteY20" fmla="*/ 0 h 7879669"/>
              <a:gd name="connsiteX21" fmla="*/ 8160089 w 10077507"/>
              <a:gd name="connsiteY21" fmla="*/ 1097285 h 7879669"/>
              <a:gd name="connsiteX22" fmla="*/ 7603947 w 10077507"/>
              <a:gd name="connsiteY22" fmla="*/ 2194571 h 7879669"/>
              <a:gd name="connsiteX23" fmla="*/ 6299614 w 10077507"/>
              <a:gd name="connsiteY23" fmla="*/ 2194571 h 7879669"/>
              <a:gd name="connsiteX24" fmla="*/ 5743471 w 10077507"/>
              <a:gd name="connsiteY24" fmla="*/ 3371325 h 7879669"/>
              <a:gd name="connsiteX25" fmla="*/ 6299614 w 10077507"/>
              <a:gd name="connsiteY25" fmla="*/ 2274040 h 7879669"/>
              <a:gd name="connsiteX26" fmla="*/ 7603947 w 10077507"/>
              <a:gd name="connsiteY26" fmla="*/ 2274040 h 7879669"/>
              <a:gd name="connsiteX27" fmla="*/ 8160089 w 10077507"/>
              <a:gd name="connsiteY27" fmla="*/ 3371325 h 7879669"/>
              <a:gd name="connsiteX28" fmla="*/ 7603947 w 10077507"/>
              <a:gd name="connsiteY28" fmla="*/ 4468610 h 7879669"/>
              <a:gd name="connsiteX29" fmla="*/ 6299614 w 10077507"/>
              <a:gd name="connsiteY29" fmla="*/ 4468610 h 7879669"/>
              <a:gd name="connsiteX30" fmla="*/ 5743471 w 10077507"/>
              <a:gd name="connsiteY30" fmla="*/ 5645364 h 7879669"/>
              <a:gd name="connsiteX31" fmla="*/ 6299614 w 10077507"/>
              <a:gd name="connsiteY31" fmla="*/ 4548080 h 7879669"/>
              <a:gd name="connsiteX32" fmla="*/ 7603947 w 10077507"/>
              <a:gd name="connsiteY32" fmla="*/ 4548080 h 7879669"/>
              <a:gd name="connsiteX33" fmla="*/ 8160089 w 10077507"/>
              <a:gd name="connsiteY33" fmla="*/ 5645364 h 7879669"/>
              <a:gd name="connsiteX34" fmla="*/ 7603947 w 10077507"/>
              <a:gd name="connsiteY34" fmla="*/ 6742649 h 7879669"/>
              <a:gd name="connsiteX35" fmla="*/ 6299614 w 10077507"/>
              <a:gd name="connsiteY35" fmla="*/ 6742649 h 7879669"/>
              <a:gd name="connsiteX36" fmla="*/ 3828980 w 10077507"/>
              <a:gd name="connsiteY36" fmla="*/ 2234305 h 7879669"/>
              <a:gd name="connsiteX37" fmla="*/ 4385123 w 10077507"/>
              <a:gd name="connsiteY37" fmla="*/ 1137020 h 7879669"/>
              <a:gd name="connsiteX38" fmla="*/ 5689456 w 10077507"/>
              <a:gd name="connsiteY38" fmla="*/ 1137020 h 7879669"/>
              <a:gd name="connsiteX39" fmla="*/ 6245598 w 10077507"/>
              <a:gd name="connsiteY39" fmla="*/ 2234305 h 7879669"/>
              <a:gd name="connsiteX40" fmla="*/ 5689456 w 10077507"/>
              <a:gd name="connsiteY40" fmla="*/ 3331590 h 7879669"/>
              <a:gd name="connsiteX41" fmla="*/ 4385123 w 10077507"/>
              <a:gd name="connsiteY41" fmla="*/ 3331590 h 7879669"/>
              <a:gd name="connsiteX42" fmla="*/ 3828980 w 10077507"/>
              <a:gd name="connsiteY42" fmla="*/ 4508345 h 7879669"/>
              <a:gd name="connsiteX43" fmla="*/ 4385123 w 10077507"/>
              <a:gd name="connsiteY43" fmla="*/ 3411060 h 7879669"/>
              <a:gd name="connsiteX44" fmla="*/ 5689456 w 10077507"/>
              <a:gd name="connsiteY44" fmla="*/ 3411060 h 7879669"/>
              <a:gd name="connsiteX45" fmla="*/ 6245598 w 10077507"/>
              <a:gd name="connsiteY45" fmla="*/ 4508345 h 7879669"/>
              <a:gd name="connsiteX46" fmla="*/ 5689456 w 10077507"/>
              <a:gd name="connsiteY46" fmla="*/ 5605630 h 7879669"/>
              <a:gd name="connsiteX47" fmla="*/ 4385123 w 10077507"/>
              <a:gd name="connsiteY47" fmla="*/ 5605630 h 7879669"/>
              <a:gd name="connsiteX48" fmla="*/ 3828980 w 10077507"/>
              <a:gd name="connsiteY48" fmla="*/ 6782384 h 7879669"/>
              <a:gd name="connsiteX49" fmla="*/ 4385123 w 10077507"/>
              <a:gd name="connsiteY49" fmla="*/ 5685099 h 7879669"/>
              <a:gd name="connsiteX50" fmla="*/ 5689456 w 10077507"/>
              <a:gd name="connsiteY50" fmla="*/ 5685099 h 7879669"/>
              <a:gd name="connsiteX51" fmla="*/ 6245598 w 10077507"/>
              <a:gd name="connsiteY51" fmla="*/ 6782384 h 7879669"/>
              <a:gd name="connsiteX52" fmla="*/ 5689456 w 10077507"/>
              <a:gd name="connsiteY52" fmla="*/ 7879669 h 7879669"/>
              <a:gd name="connsiteX53" fmla="*/ 4385123 w 10077507"/>
              <a:gd name="connsiteY53" fmla="*/ 7879669 h 7879669"/>
              <a:gd name="connsiteX54" fmla="*/ 1914491 w 10077507"/>
              <a:gd name="connsiteY54" fmla="*/ 1097285 h 7879669"/>
              <a:gd name="connsiteX55" fmla="*/ 2470633 w 10077507"/>
              <a:gd name="connsiteY55" fmla="*/ 0 h 7879669"/>
              <a:gd name="connsiteX56" fmla="*/ 3774966 w 10077507"/>
              <a:gd name="connsiteY56" fmla="*/ 0 h 7879669"/>
              <a:gd name="connsiteX57" fmla="*/ 4331107 w 10077507"/>
              <a:gd name="connsiteY57" fmla="*/ 1097285 h 7879669"/>
              <a:gd name="connsiteX58" fmla="*/ 3774966 w 10077507"/>
              <a:gd name="connsiteY58" fmla="*/ 2194571 h 7879669"/>
              <a:gd name="connsiteX59" fmla="*/ 2470633 w 10077507"/>
              <a:gd name="connsiteY59" fmla="*/ 2194571 h 7879669"/>
              <a:gd name="connsiteX60" fmla="*/ 1914491 w 10077507"/>
              <a:gd name="connsiteY60" fmla="*/ 3371325 h 7879669"/>
              <a:gd name="connsiteX61" fmla="*/ 2470633 w 10077507"/>
              <a:gd name="connsiteY61" fmla="*/ 2274040 h 7879669"/>
              <a:gd name="connsiteX62" fmla="*/ 3774966 w 10077507"/>
              <a:gd name="connsiteY62" fmla="*/ 2274040 h 7879669"/>
              <a:gd name="connsiteX63" fmla="*/ 4331107 w 10077507"/>
              <a:gd name="connsiteY63" fmla="*/ 3371325 h 7879669"/>
              <a:gd name="connsiteX64" fmla="*/ 3774966 w 10077507"/>
              <a:gd name="connsiteY64" fmla="*/ 4468610 h 7879669"/>
              <a:gd name="connsiteX65" fmla="*/ 2470633 w 10077507"/>
              <a:gd name="connsiteY65" fmla="*/ 4468610 h 7879669"/>
              <a:gd name="connsiteX66" fmla="*/ 1914491 w 10077507"/>
              <a:gd name="connsiteY66" fmla="*/ 5645364 h 7879669"/>
              <a:gd name="connsiteX67" fmla="*/ 2470633 w 10077507"/>
              <a:gd name="connsiteY67" fmla="*/ 4548080 h 7879669"/>
              <a:gd name="connsiteX68" fmla="*/ 3774966 w 10077507"/>
              <a:gd name="connsiteY68" fmla="*/ 4548080 h 7879669"/>
              <a:gd name="connsiteX69" fmla="*/ 4331107 w 10077507"/>
              <a:gd name="connsiteY69" fmla="*/ 5645364 h 7879669"/>
              <a:gd name="connsiteX70" fmla="*/ 3774966 w 10077507"/>
              <a:gd name="connsiteY70" fmla="*/ 6742649 h 7879669"/>
              <a:gd name="connsiteX71" fmla="*/ 2470633 w 10077507"/>
              <a:gd name="connsiteY71" fmla="*/ 6742649 h 7879669"/>
              <a:gd name="connsiteX72" fmla="*/ 0 w 10077507"/>
              <a:gd name="connsiteY72" fmla="*/ 2234306 h 7879669"/>
              <a:gd name="connsiteX73" fmla="*/ 556142 w 10077507"/>
              <a:gd name="connsiteY73" fmla="*/ 1137021 h 7879669"/>
              <a:gd name="connsiteX74" fmla="*/ 1860476 w 10077507"/>
              <a:gd name="connsiteY74" fmla="*/ 1137021 h 7879669"/>
              <a:gd name="connsiteX75" fmla="*/ 2416618 w 10077507"/>
              <a:gd name="connsiteY75" fmla="*/ 2234306 h 7879669"/>
              <a:gd name="connsiteX76" fmla="*/ 1860476 w 10077507"/>
              <a:gd name="connsiteY76" fmla="*/ 3331591 h 7879669"/>
              <a:gd name="connsiteX77" fmla="*/ 556142 w 10077507"/>
              <a:gd name="connsiteY77" fmla="*/ 3331591 h 7879669"/>
              <a:gd name="connsiteX78" fmla="*/ 0 w 10077507"/>
              <a:gd name="connsiteY78" fmla="*/ 4508345 h 7879669"/>
              <a:gd name="connsiteX79" fmla="*/ 556142 w 10077507"/>
              <a:gd name="connsiteY79" fmla="*/ 3411060 h 7879669"/>
              <a:gd name="connsiteX80" fmla="*/ 1860476 w 10077507"/>
              <a:gd name="connsiteY80" fmla="*/ 3411060 h 7879669"/>
              <a:gd name="connsiteX81" fmla="*/ 2416618 w 10077507"/>
              <a:gd name="connsiteY81" fmla="*/ 4508345 h 7879669"/>
              <a:gd name="connsiteX82" fmla="*/ 1860476 w 10077507"/>
              <a:gd name="connsiteY82" fmla="*/ 5605630 h 7879669"/>
              <a:gd name="connsiteX83" fmla="*/ 556142 w 10077507"/>
              <a:gd name="connsiteY83" fmla="*/ 5605630 h 7879669"/>
              <a:gd name="connsiteX84" fmla="*/ 0 w 10077507"/>
              <a:gd name="connsiteY84" fmla="*/ 6782384 h 7879669"/>
              <a:gd name="connsiteX85" fmla="*/ 556142 w 10077507"/>
              <a:gd name="connsiteY85" fmla="*/ 5685099 h 7879669"/>
              <a:gd name="connsiteX86" fmla="*/ 1860476 w 10077507"/>
              <a:gd name="connsiteY86" fmla="*/ 5685099 h 7879669"/>
              <a:gd name="connsiteX87" fmla="*/ 2416618 w 10077507"/>
              <a:gd name="connsiteY87" fmla="*/ 6782384 h 7879669"/>
              <a:gd name="connsiteX88" fmla="*/ 1860476 w 10077507"/>
              <a:gd name="connsiteY88" fmla="*/ 7879669 h 7879669"/>
              <a:gd name="connsiteX89" fmla="*/ 556142 w 10077507"/>
              <a:gd name="connsiteY89" fmla="*/ 7879669 h 78796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0077507" h="7879669">
                <a:moveTo>
                  <a:pt x="7662066" y="4505892"/>
                </a:moveTo>
                <a:lnTo>
                  <a:pt x="8211397" y="3407230"/>
                </a:lnTo>
                <a:lnTo>
                  <a:pt x="9528175" y="3407230"/>
                </a:lnTo>
                <a:lnTo>
                  <a:pt x="10077507" y="4505892"/>
                </a:lnTo>
                <a:lnTo>
                  <a:pt x="9528175" y="5604554"/>
                </a:lnTo>
                <a:lnTo>
                  <a:pt x="8211397" y="5604554"/>
                </a:lnTo>
                <a:close/>
                <a:moveTo>
                  <a:pt x="7662065" y="2230778"/>
                </a:moveTo>
                <a:lnTo>
                  <a:pt x="8211395" y="1132118"/>
                </a:lnTo>
                <a:lnTo>
                  <a:pt x="9528175" y="1132118"/>
                </a:lnTo>
                <a:lnTo>
                  <a:pt x="10077505" y="2230778"/>
                </a:lnTo>
                <a:lnTo>
                  <a:pt x="9528175" y="3329440"/>
                </a:lnTo>
                <a:lnTo>
                  <a:pt x="8211395" y="3329440"/>
                </a:lnTo>
                <a:close/>
                <a:moveTo>
                  <a:pt x="7662065" y="6781007"/>
                </a:moveTo>
                <a:lnTo>
                  <a:pt x="8211395" y="5682346"/>
                </a:lnTo>
                <a:lnTo>
                  <a:pt x="9528175" y="5682346"/>
                </a:lnTo>
                <a:lnTo>
                  <a:pt x="10077505" y="6781007"/>
                </a:lnTo>
                <a:lnTo>
                  <a:pt x="9528175" y="7879668"/>
                </a:lnTo>
                <a:lnTo>
                  <a:pt x="8211395" y="7879668"/>
                </a:lnTo>
                <a:close/>
                <a:moveTo>
                  <a:pt x="5743471" y="1097285"/>
                </a:moveTo>
                <a:lnTo>
                  <a:pt x="6299614" y="0"/>
                </a:lnTo>
                <a:lnTo>
                  <a:pt x="7603947" y="0"/>
                </a:lnTo>
                <a:lnTo>
                  <a:pt x="8160089" y="1097285"/>
                </a:lnTo>
                <a:lnTo>
                  <a:pt x="7603947" y="2194571"/>
                </a:lnTo>
                <a:lnTo>
                  <a:pt x="6299614" y="2194571"/>
                </a:lnTo>
                <a:close/>
                <a:moveTo>
                  <a:pt x="5743471" y="3371325"/>
                </a:moveTo>
                <a:lnTo>
                  <a:pt x="6299614" y="2274040"/>
                </a:lnTo>
                <a:lnTo>
                  <a:pt x="7603947" y="2274040"/>
                </a:lnTo>
                <a:lnTo>
                  <a:pt x="8160089" y="3371325"/>
                </a:lnTo>
                <a:lnTo>
                  <a:pt x="7603947" y="4468610"/>
                </a:lnTo>
                <a:lnTo>
                  <a:pt x="6299614" y="4468610"/>
                </a:lnTo>
                <a:close/>
                <a:moveTo>
                  <a:pt x="5743471" y="5645364"/>
                </a:moveTo>
                <a:lnTo>
                  <a:pt x="6299614" y="4548080"/>
                </a:lnTo>
                <a:lnTo>
                  <a:pt x="7603947" y="4548080"/>
                </a:lnTo>
                <a:lnTo>
                  <a:pt x="8160089" y="5645364"/>
                </a:lnTo>
                <a:lnTo>
                  <a:pt x="7603947" y="6742649"/>
                </a:lnTo>
                <a:lnTo>
                  <a:pt x="6299614" y="6742649"/>
                </a:lnTo>
                <a:close/>
                <a:moveTo>
                  <a:pt x="3828980" y="2234305"/>
                </a:moveTo>
                <a:lnTo>
                  <a:pt x="4385123" y="1137020"/>
                </a:lnTo>
                <a:lnTo>
                  <a:pt x="5689456" y="1137020"/>
                </a:lnTo>
                <a:lnTo>
                  <a:pt x="6245598" y="2234305"/>
                </a:lnTo>
                <a:lnTo>
                  <a:pt x="5689456" y="3331590"/>
                </a:lnTo>
                <a:lnTo>
                  <a:pt x="4385123" y="3331590"/>
                </a:lnTo>
                <a:close/>
                <a:moveTo>
                  <a:pt x="3828980" y="4508345"/>
                </a:moveTo>
                <a:lnTo>
                  <a:pt x="4385123" y="3411060"/>
                </a:lnTo>
                <a:lnTo>
                  <a:pt x="5689456" y="3411060"/>
                </a:lnTo>
                <a:lnTo>
                  <a:pt x="6245598" y="4508345"/>
                </a:lnTo>
                <a:lnTo>
                  <a:pt x="5689456" y="5605630"/>
                </a:lnTo>
                <a:lnTo>
                  <a:pt x="4385123" y="5605630"/>
                </a:lnTo>
                <a:close/>
                <a:moveTo>
                  <a:pt x="3828980" y="6782384"/>
                </a:moveTo>
                <a:lnTo>
                  <a:pt x="4385123" y="5685099"/>
                </a:lnTo>
                <a:lnTo>
                  <a:pt x="5689456" y="5685099"/>
                </a:lnTo>
                <a:lnTo>
                  <a:pt x="6245598" y="6782384"/>
                </a:lnTo>
                <a:lnTo>
                  <a:pt x="5689456" y="7879669"/>
                </a:lnTo>
                <a:lnTo>
                  <a:pt x="4385123" y="7879669"/>
                </a:lnTo>
                <a:close/>
                <a:moveTo>
                  <a:pt x="1914491" y="1097285"/>
                </a:moveTo>
                <a:lnTo>
                  <a:pt x="2470633" y="0"/>
                </a:lnTo>
                <a:lnTo>
                  <a:pt x="3774966" y="0"/>
                </a:lnTo>
                <a:lnTo>
                  <a:pt x="4331107" y="1097285"/>
                </a:lnTo>
                <a:lnTo>
                  <a:pt x="3774966" y="2194571"/>
                </a:lnTo>
                <a:lnTo>
                  <a:pt x="2470633" y="2194571"/>
                </a:lnTo>
                <a:close/>
                <a:moveTo>
                  <a:pt x="1914491" y="3371325"/>
                </a:moveTo>
                <a:lnTo>
                  <a:pt x="2470633" y="2274040"/>
                </a:lnTo>
                <a:lnTo>
                  <a:pt x="3774966" y="2274040"/>
                </a:lnTo>
                <a:lnTo>
                  <a:pt x="4331107" y="3371325"/>
                </a:lnTo>
                <a:lnTo>
                  <a:pt x="3774966" y="4468610"/>
                </a:lnTo>
                <a:lnTo>
                  <a:pt x="2470633" y="4468610"/>
                </a:lnTo>
                <a:close/>
                <a:moveTo>
                  <a:pt x="1914491" y="5645364"/>
                </a:moveTo>
                <a:lnTo>
                  <a:pt x="2470633" y="4548080"/>
                </a:lnTo>
                <a:lnTo>
                  <a:pt x="3774966" y="4548080"/>
                </a:lnTo>
                <a:lnTo>
                  <a:pt x="4331107" y="5645364"/>
                </a:lnTo>
                <a:lnTo>
                  <a:pt x="3774966" y="6742649"/>
                </a:lnTo>
                <a:lnTo>
                  <a:pt x="2470633" y="6742649"/>
                </a:lnTo>
                <a:close/>
                <a:moveTo>
                  <a:pt x="0" y="2234306"/>
                </a:moveTo>
                <a:lnTo>
                  <a:pt x="556142" y="1137021"/>
                </a:lnTo>
                <a:lnTo>
                  <a:pt x="1860476" y="1137021"/>
                </a:lnTo>
                <a:lnTo>
                  <a:pt x="2416618" y="2234306"/>
                </a:lnTo>
                <a:lnTo>
                  <a:pt x="1860476" y="3331591"/>
                </a:lnTo>
                <a:lnTo>
                  <a:pt x="556142" y="3331591"/>
                </a:lnTo>
                <a:close/>
                <a:moveTo>
                  <a:pt x="0" y="4508345"/>
                </a:moveTo>
                <a:lnTo>
                  <a:pt x="556142" y="3411060"/>
                </a:lnTo>
                <a:lnTo>
                  <a:pt x="1860476" y="3411060"/>
                </a:lnTo>
                <a:lnTo>
                  <a:pt x="2416618" y="4508345"/>
                </a:lnTo>
                <a:lnTo>
                  <a:pt x="1860476" y="5605630"/>
                </a:lnTo>
                <a:lnTo>
                  <a:pt x="556142" y="5605630"/>
                </a:lnTo>
                <a:close/>
                <a:moveTo>
                  <a:pt x="0" y="6782384"/>
                </a:moveTo>
                <a:lnTo>
                  <a:pt x="556142" y="5685099"/>
                </a:lnTo>
                <a:lnTo>
                  <a:pt x="1860476" y="5685099"/>
                </a:lnTo>
                <a:lnTo>
                  <a:pt x="2416618" y="6782384"/>
                </a:lnTo>
                <a:lnTo>
                  <a:pt x="1860476" y="7879669"/>
                </a:lnTo>
                <a:lnTo>
                  <a:pt x="556142" y="7879669"/>
                </a:lnTo>
                <a:close/>
              </a:path>
            </a:pathLst>
          </a:cu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 dirty="0"/>
          </a:p>
        </p:txBody>
      </p:sp>
      <p:graphicFrame>
        <p:nvGraphicFramePr>
          <p:cNvPr id="12" name="Tabelle 2">
            <a:extLst>
              <a:ext uri="{FF2B5EF4-FFF2-40B4-BE49-F238E27FC236}">
                <a16:creationId xmlns:a16="http://schemas.microsoft.com/office/drawing/2014/main" id="{40CE4176-A592-98BF-689F-40F56E86AEC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51389204"/>
              </p:ext>
            </p:extLst>
          </p:nvPr>
        </p:nvGraphicFramePr>
        <p:xfrm>
          <a:off x="838200" y="7045325"/>
          <a:ext cx="10515600" cy="3322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3120">
                  <a:extLst>
                    <a:ext uri="{9D8B030D-6E8A-4147-A177-3AD203B41FA5}">
                      <a16:colId xmlns:a16="http://schemas.microsoft.com/office/drawing/2014/main" val="4051753900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715957461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283633490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802312733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36530988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solidFill>
                      <a:srgbClr val="3D738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Arduino</a:t>
                      </a:r>
                    </a:p>
                  </a:txBody>
                  <a:tcPr>
                    <a:solidFill>
                      <a:srgbClr val="3D738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ESP32</a:t>
                      </a:r>
                    </a:p>
                  </a:txBody>
                  <a:tcPr>
                    <a:solidFill>
                      <a:srgbClr val="3D738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Teensy 4.1</a:t>
                      </a:r>
                    </a:p>
                  </a:txBody>
                  <a:tcPr>
                    <a:solidFill>
                      <a:srgbClr val="3D738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Raspberry PI</a:t>
                      </a:r>
                    </a:p>
                  </a:txBody>
                  <a:tcPr>
                    <a:solidFill>
                      <a:srgbClr val="3D738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13423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CPU</a:t>
                      </a:r>
                    </a:p>
                  </a:txBody>
                  <a:tcPr>
                    <a:solidFill>
                      <a:srgbClr val="3D738F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16MHz</a:t>
                      </a:r>
                    </a:p>
                  </a:txBody>
                  <a:tcPr>
                    <a:solidFill>
                      <a:srgbClr val="3D738F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240 MHz</a:t>
                      </a:r>
                    </a:p>
                  </a:txBody>
                  <a:tcPr>
                    <a:solidFill>
                      <a:srgbClr val="3D738F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600 MHz</a:t>
                      </a:r>
                    </a:p>
                  </a:txBody>
                  <a:tcPr>
                    <a:solidFill>
                      <a:srgbClr val="3D738F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4x 1,8GHz</a:t>
                      </a:r>
                    </a:p>
                  </a:txBody>
                  <a:tcPr>
                    <a:solidFill>
                      <a:srgbClr val="3D738F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24083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Flash Memory</a:t>
                      </a:r>
                    </a:p>
                  </a:txBody>
                  <a:tcPr>
                    <a:solidFill>
                      <a:srgbClr val="3D738F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32KB</a:t>
                      </a:r>
                    </a:p>
                  </a:txBody>
                  <a:tcPr>
                    <a:solidFill>
                      <a:srgbClr val="3D738F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1MB</a:t>
                      </a:r>
                    </a:p>
                  </a:txBody>
                  <a:tcPr>
                    <a:solidFill>
                      <a:srgbClr val="3D738F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8MB</a:t>
                      </a:r>
                    </a:p>
                  </a:txBody>
                  <a:tcPr>
                    <a:solidFill>
                      <a:srgbClr val="3D738F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&gt;8 GB</a:t>
                      </a:r>
                    </a:p>
                  </a:txBody>
                  <a:tcPr>
                    <a:solidFill>
                      <a:srgbClr val="3D738F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82615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GPIO</a:t>
                      </a:r>
                    </a:p>
                  </a:txBody>
                  <a:tcPr>
                    <a:solidFill>
                      <a:srgbClr val="3D738F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20</a:t>
                      </a:r>
                    </a:p>
                  </a:txBody>
                  <a:tcPr>
                    <a:solidFill>
                      <a:srgbClr val="3D738F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34</a:t>
                      </a:r>
                    </a:p>
                  </a:txBody>
                  <a:tcPr>
                    <a:solidFill>
                      <a:srgbClr val="3D738F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35</a:t>
                      </a:r>
                    </a:p>
                  </a:txBody>
                  <a:tcPr>
                    <a:solidFill>
                      <a:srgbClr val="3D738F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28</a:t>
                      </a:r>
                    </a:p>
                  </a:txBody>
                  <a:tcPr>
                    <a:solidFill>
                      <a:srgbClr val="3D738F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21534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ADC</a:t>
                      </a:r>
                    </a:p>
                  </a:txBody>
                  <a:tcPr>
                    <a:solidFill>
                      <a:srgbClr val="3D738F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6x 8Bit</a:t>
                      </a:r>
                    </a:p>
                  </a:txBody>
                  <a:tcPr>
                    <a:solidFill>
                      <a:srgbClr val="3D738F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18x 12Bit</a:t>
                      </a:r>
                    </a:p>
                  </a:txBody>
                  <a:tcPr>
                    <a:solidFill>
                      <a:srgbClr val="3D738F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18x 12Bit</a:t>
                      </a:r>
                    </a:p>
                  </a:txBody>
                  <a:tcPr>
                    <a:solidFill>
                      <a:srgbClr val="3D738F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solidFill>
                      <a:srgbClr val="3D738F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97234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PWM</a:t>
                      </a:r>
                    </a:p>
                  </a:txBody>
                  <a:tcPr>
                    <a:solidFill>
                      <a:srgbClr val="3D738F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6</a:t>
                      </a:r>
                    </a:p>
                  </a:txBody>
                  <a:tcPr>
                    <a:solidFill>
                      <a:srgbClr val="3D738F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16</a:t>
                      </a:r>
                    </a:p>
                  </a:txBody>
                  <a:tcPr>
                    <a:solidFill>
                      <a:srgbClr val="3D738F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35</a:t>
                      </a:r>
                    </a:p>
                  </a:txBody>
                  <a:tcPr>
                    <a:solidFill>
                      <a:srgbClr val="3D738F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2</a:t>
                      </a:r>
                    </a:p>
                  </a:txBody>
                  <a:tcPr>
                    <a:solidFill>
                      <a:srgbClr val="3D738F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3140179"/>
                  </a:ext>
                </a:extLst>
              </a:tr>
              <a:tr h="292735">
                <a:tc>
                  <a:txBody>
                    <a:bodyPr/>
                    <a:lstStyle/>
                    <a:p>
                      <a:r>
                        <a:rPr lang="de-DE" dirty="0"/>
                        <a:t>Deep Sleep</a:t>
                      </a:r>
                    </a:p>
                  </a:txBody>
                  <a:tcPr>
                    <a:solidFill>
                      <a:srgbClr val="3D738F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570 uA</a:t>
                      </a:r>
                    </a:p>
                  </a:txBody>
                  <a:tcPr>
                    <a:solidFill>
                      <a:srgbClr val="3D738F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10uA</a:t>
                      </a:r>
                    </a:p>
                  </a:txBody>
                  <a:tcPr>
                    <a:solidFill>
                      <a:srgbClr val="3D738F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5mA</a:t>
                      </a:r>
                    </a:p>
                  </a:txBody>
                  <a:tcPr>
                    <a:solidFill>
                      <a:srgbClr val="3D738F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3mA (No Watchdog)</a:t>
                      </a:r>
                    </a:p>
                  </a:txBody>
                  <a:tcPr>
                    <a:solidFill>
                      <a:srgbClr val="3D738F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9467224"/>
                  </a:ext>
                </a:extLst>
              </a:tr>
              <a:tr h="292735">
                <a:tc>
                  <a:txBody>
                    <a:bodyPr/>
                    <a:lstStyle/>
                    <a:p>
                      <a:r>
                        <a:rPr lang="de-DE" dirty="0"/>
                        <a:t>Price</a:t>
                      </a:r>
                    </a:p>
                  </a:txBody>
                  <a:tcPr>
                    <a:solidFill>
                      <a:srgbClr val="3D738F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1-2€</a:t>
                      </a:r>
                    </a:p>
                  </a:txBody>
                  <a:tcPr>
                    <a:solidFill>
                      <a:srgbClr val="3D738F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5€</a:t>
                      </a:r>
                    </a:p>
                  </a:txBody>
                  <a:tcPr>
                    <a:solidFill>
                      <a:srgbClr val="3D738F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25€</a:t>
                      </a:r>
                    </a:p>
                  </a:txBody>
                  <a:tcPr>
                    <a:solidFill>
                      <a:srgbClr val="3D738F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69€</a:t>
                      </a:r>
                    </a:p>
                  </a:txBody>
                  <a:tcPr>
                    <a:solidFill>
                      <a:srgbClr val="3D738F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5593900"/>
                  </a:ext>
                </a:extLst>
              </a:tr>
              <a:tr h="292735">
                <a:tc>
                  <a:txBody>
                    <a:bodyPr/>
                    <a:lstStyle/>
                    <a:p>
                      <a:r>
                        <a:rPr lang="de-DE" dirty="0"/>
                        <a:t>Connectivity</a:t>
                      </a:r>
                    </a:p>
                  </a:txBody>
                  <a:tcPr>
                    <a:solidFill>
                      <a:srgbClr val="3D738F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solidFill>
                      <a:srgbClr val="3D738F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Wi-Fi + BLE</a:t>
                      </a:r>
                    </a:p>
                  </a:txBody>
                  <a:tcPr>
                    <a:solidFill>
                      <a:srgbClr val="3D738F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solidFill>
                      <a:srgbClr val="3D738F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Wi-Fi + BLE</a:t>
                      </a:r>
                    </a:p>
                  </a:txBody>
                  <a:tcPr>
                    <a:solidFill>
                      <a:srgbClr val="3D738F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622248"/>
                  </a:ext>
                </a:extLst>
              </a:tr>
            </a:tbl>
          </a:graphicData>
        </a:graphic>
      </p:graphicFrame>
      <p:pic>
        <p:nvPicPr>
          <p:cNvPr id="16" name="Grafik 15" descr="Ein Bild, das Elektronik, Schaltung, Elektronisches Bauteil, Elektrisches Bauelement enthält.&#10;&#10;Automatisch generierte Beschreibung">
            <a:extLst>
              <a:ext uri="{FF2B5EF4-FFF2-40B4-BE49-F238E27FC236}">
                <a16:creationId xmlns:a16="http://schemas.microsoft.com/office/drawing/2014/main" id="{CB8A18D8-9ABA-B6B7-90C5-DE0012F068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703705" y="-2898583"/>
            <a:ext cx="3802158" cy="1115852"/>
          </a:xfrm>
          <a:prstGeom prst="rect">
            <a:avLst/>
          </a:prstGeom>
        </p:spPr>
      </p:pic>
      <p:pic>
        <p:nvPicPr>
          <p:cNvPr id="17" name="Grafik 16" descr="Ein Bild, das Elektronik, Elektronisches Bauteil, Schaltung, Elektrisches Bauelement enthält.&#10;&#10;Automatisch generierte Beschreibung">
            <a:extLst>
              <a:ext uri="{FF2B5EF4-FFF2-40B4-BE49-F238E27FC236}">
                <a16:creationId xmlns:a16="http://schemas.microsoft.com/office/drawing/2014/main" id="{F2D45DD1-9CED-3458-671C-2FBABDCB7C6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428085" y="-3662078"/>
            <a:ext cx="3860800" cy="2494984"/>
          </a:xfrm>
          <a:prstGeom prst="rect">
            <a:avLst/>
          </a:prstGeom>
        </p:spPr>
      </p:pic>
      <p:pic>
        <p:nvPicPr>
          <p:cNvPr id="18" name="Grafik 17" descr="Ein Bild, das Schaltung, Elektronik, Elektronisches Bauteil, Elektrisches Bauelement enthält.&#10;&#10;Automatisch generierte Beschreibung">
            <a:extLst>
              <a:ext uri="{FF2B5EF4-FFF2-40B4-BE49-F238E27FC236}">
                <a16:creationId xmlns:a16="http://schemas.microsoft.com/office/drawing/2014/main" id="{8784F92E-BA71-524A-4E30-3F2266E2959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374817" y="-3051499"/>
            <a:ext cx="1261921" cy="2284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0995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E6E6E6"/>
            </a:gs>
            <a:gs pos="100000">
              <a:srgbClr val="005B8A"/>
            </a:gs>
          </a:gsLst>
          <a:lin ang="135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>
            <a:extLst>
              <a:ext uri="{FF2B5EF4-FFF2-40B4-BE49-F238E27FC236}">
                <a16:creationId xmlns:a16="http://schemas.microsoft.com/office/drawing/2014/main" id="{E64771F0-EFEC-1DA4-5628-AE3201C29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Einordnung der SoC Plattformen</a:t>
            </a:r>
          </a:p>
        </p:txBody>
      </p:sp>
      <p:graphicFrame>
        <p:nvGraphicFramePr>
          <p:cNvPr id="2" name="Tabelle 2">
            <a:extLst>
              <a:ext uri="{FF2B5EF4-FFF2-40B4-BE49-F238E27FC236}">
                <a16:creationId xmlns:a16="http://schemas.microsoft.com/office/drawing/2014/main" id="{FEFF269B-4F3D-02BC-4C00-0832D1766D8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30734458"/>
              </p:ext>
            </p:extLst>
          </p:nvPr>
        </p:nvGraphicFramePr>
        <p:xfrm>
          <a:off x="838200" y="1825625"/>
          <a:ext cx="10515600" cy="3322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3120">
                  <a:extLst>
                    <a:ext uri="{9D8B030D-6E8A-4147-A177-3AD203B41FA5}">
                      <a16:colId xmlns:a16="http://schemas.microsoft.com/office/drawing/2014/main" val="4051753900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715957461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283633490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802312733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36530988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solidFill>
                      <a:srgbClr val="3D738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Arduino</a:t>
                      </a:r>
                    </a:p>
                  </a:txBody>
                  <a:tcPr>
                    <a:solidFill>
                      <a:srgbClr val="3D738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ESP32</a:t>
                      </a:r>
                    </a:p>
                  </a:txBody>
                  <a:tcPr>
                    <a:solidFill>
                      <a:srgbClr val="3D738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Teensy 4.1</a:t>
                      </a:r>
                    </a:p>
                  </a:txBody>
                  <a:tcPr>
                    <a:solidFill>
                      <a:srgbClr val="3D738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Raspberry PI</a:t>
                      </a:r>
                    </a:p>
                  </a:txBody>
                  <a:tcPr>
                    <a:solidFill>
                      <a:srgbClr val="3D738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13423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CPU</a:t>
                      </a:r>
                    </a:p>
                  </a:txBody>
                  <a:tcPr>
                    <a:solidFill>
                      <a:srgbClr val="3D738F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16MHz</a:t>
                      </a:r>
                    </a:p>
                  </a:txBody>
                  <a:tcPr>
                    <a:solidFill>
                      <a:srgbClr val="3D738F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240 MHz</a:t>
                      </a:r>
                    </a:p>
                  </a:txBody>
                  <a:tcPr>
                    <a:solidFill>
                      <a:srgbClr val="3D738F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600 MHz</a:t>
                      </a:r>
                    </a:p>
                  </a:txBody>
                  <a:tcPr>
                    <a:solidFill>
                      <a:srgbClr val="3D738F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4x 1,8GHz</a:t>
                      </a:r>
                    </a:p>
                  </a:txBody>
                  <a:tcPr>
                    <a:solidFill>
                      <a:srgbClr val="3D738F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24083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Flash Memory</a:t>
                      </a:r>
                    </a:p>
                  </a:txBody>
                  <a:tcPr>
                    <a:solidFill>
                      <a:srgbClr val="3D738F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32KB</a:t>
                      </a:r>
                    </a:p>
                  </a:txBody>
                  <a:tcPr>
                    <a:solidFill>
                      <a:srgbClr val="3D738F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1MB</a:t>
                      </a:r>
                    </a:p>
                  </a:txBody>
                  <a:tcPr>
                    <a:solidFill>
                      <a:srgbClr val="3D738F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8MB</a:t>
                      </a:r>
                    </a:p>
                  </a:txBody>
                  <a:tcPr>
                    <a:solidFill>
                      <a:srgbClr val="3D738F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&gt;8 GB</a:t>
                      </a:r>
                    </a:p>
                  </a:txBody>
                  <a:tcPr>
                    <a:solidFill>
                      <a:srgbClr val="3D738F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82615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GPIO</a:t>
                      </a:r>
                    </a:p>
                  </a:txBody>
                  <a:tcPr>
                    <a:solidFill>
                      <a:srgbClr val="3D738F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20</a:t>
                      </a:r>
                    </a:p>
                  </a:txBody>
                  <a:tcPr>
                    <a:solidFill>
                      <a:srgbClr val="3D738F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34</a:t>
                      </a:r>
                    </a:p>
                  </a:txBody>
                  <a:tcPr>
                    <a:solidFill>
                      <a:srgbClr val="3D738F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35</a:t>
                      </a:r>
                    </a:p>
                  </a:txBody>
                  <a:tcPr>
                    <a:solidFill>
                      <a:srgbClr val="3D738F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28</a:t>
                      </a:r>
                    </a:p>
                  </a:txBody>
                  <a:tcPr>
                    <a:solidFill>
                      <a:srgbClr val="3D738F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21534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ADC</a:t>
                      </a:r>
                    </a:p>
                  </a:txBody>
                  <a:tcPr>
                    <a:solidFill>
                      <a:srgbClr val="3D738F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6x 8Bit</a:t>
                      </a:r>
                    </a:p>
                  </a:txBody>
                  <a:tcPr>
                    <a:solidFill>
                      <a:srgbClr val="3D738F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18x 12Bit</a:t>
                      </a:r>
                    </a:p>
                  </a:txBody>
                  <a:tcPr>
                    <a:solidFill>
                      <a:srgbClr val="3D738F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18x 12Bit</a:t>
                      </a:r>
                    </a:p>
                  </a:txBody>
                  <a:tcPr>
                    <a:solidFill>
                      <a:srgbClr val="3D738F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solidFill>
                      <a:srgbClr val="3D738F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97234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PWM</a:t>
                      </a:r>
                    </a:p>
                  </a:txBody>
                  <a:tcPr>
                    <a:solidFill>
                      <a:srgbClr val="3D738F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6</a:t>
                      </a:r>
                    </a:p>
                  </a:txBody>
                  <a:tcPr>
                    <a:solidFill>
                      <a:srgbClr val="3D738F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16</a:t>
                      </a:r>
                    </a:p>
                  </a:txBody>
                  <a:tcPr>
                    <a:solidFill>
                      <a:srgbClr val="3D738F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35</a:t>
                      </a:r>
                    </a:p>
                  </a:txBody>
                  <a:tcPr>
                    <a:solidFill>
                      <a:srgbClr val="3D738F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2</a:t>
                      </a:r>
                    </a:p>
                  </a:txBody>
                  <a:tcPr>
                    <a:solidFill>
                      <a:srgbClr val="3D738F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3140179"/>
                  </a:ext>
                </a:extLst>
              </a:tr>
              <a:tr h="292735">
                <a:tc>
                  <a:txBody>
                    <a:bodyPr/>
                    <a:lstStyle/>
                    <a:p>
                      <a:r>
                        <a:rPr lang="de-DE" dirty="0"/>
                        <a:t>Deep Sleep</a:t>
                      </a:r>
                    </a:p>
                  </a:txBody>
                  <a:tcPr>
                    <a:solidFill>
                      <a:srgbClr val="3D738F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570 uA</a:t>
                      </a:r>
                    </a:p>
                  </a:txBody>
                  <a:tcPr>
                    <a:solidFill>
                      <a:srgbClr val="3D738F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10uA</a:t>
                      </a:r>
                    </a:p>
                  </a:txBody>
                  <a:tcPr>
                    <a:solidFill>
                      <a:srgbClr val="3D738F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5mA</a:t>
                      </a:r>
                    </a:p>
                  </a:txBody>
                  <a:tcPr>
                    <a:solidFill>
                      <a:srgbClr val="3D738F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3mA (No Watchdog)</a:t>
                      </a:r>
                    </a:p>
                  </a:txBody>
                  <a:tcPr>
                    <a:solidFill>
                      <a:srgbClr val="3D738F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9467224"/>
                  </a:ext>
                </a:extLst>
              </a:tr>
              <a:tr h="292735">
                <a:tc>
                  <a:txBody>
                    <a:bodyPr/>
                    <a:lstStyle/>
                    <a:p>
                      <a:r>
                        <a:rPr lang="de-DE" dirty="0"/>
                        <a:t>Price</a:t>
                      </a:r>
                    </a:p>
                  </a:txBody>
                  <a:tcPr>
                    <a:solidFill>
                      <a:srgbClr val="3D738F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1-2€</a:t>
                      </a:r>
                    </a:p>
                  </a:txBody>
                  <a:tcPr>
                    <a:solidFill>
                      <a:srgbClr val="3D738F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5€</a:t>
                      </a:r>
                    </a:p>
                  </a:txBody>
                  <a:tcPr>
                    <a:solidFill>
                      <a:srgbClr val="3D738F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25€</a:t>
                      </a:r>
                    </a:p>
                  </a:txBody>
                  <a:tcPr>
                    <a:solidFill>
                      <a:srgbClr val="3D738F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69€</a:t>
                      </a:r>
                    </a:p>
                  </a:txBody>
                  <a:tcPr>
                    <a:solidFill>
                      <a:srgbClr val="3D738F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5593900"/>
                  </a:ext>
                </a:extLst>
              </a:tr>
              <a:tr h="292735">
                <a:tc>
                  <a:txBody>
                    <a:bodyPr/>
                    <a:lstStyle/>
                    <a:p>
                      <a:r>
                        <a:rPr lang="de-DE" dirty="0"/>
                        <a:t>Connectivity</a:t>
                      </a:r>
                    </a:p>
                  </a:txBody>
                  <a:tcPr>
                    <a:solidFill>
                      <a:srgbClr val="3D738F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solidFill>
                      <a:srgbClr val="3D738F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Wi-Fi + BLE</a:t>
                      </a:r>
                    </a:p>
                  </a:txBody>
                  <a:tcPr>
                    <a:solidFill>
                      <a:srgbClr val="3D738F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solidFill>
                      <a:srgbClr val="3D738F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Wi-Fi + BLE</a:t>
                      </a:r>
                    </a:p>
                  </a:txBody>
                  <a:tcPr>
                    <a:solidFill>
                      <a:srgbClr val="3D738F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622248"/>
                  </a:ext>
                </a:extLst>
              </a:tr>
            </a:tbl>
          </a:graphicData>
        </a:graphic>
      </p:graphicFrame>
      <p:sp>
        <p:nvSpPr>
          <p:cNvPr id="4" name="Freihandform: Form 3">
            <a:extLst>
              <a:ext uri="{FF2B5EF4-FFF2-40B4-BE49-F238E27FC236}">
                <a16:creationId xmlns:a16="http://schemas.microsoft.com/office/drawing/2014/main" id="{A6164B6A-6B35-3E8F-70FD-376DEBB4C5C6}"/>
              </a:ext>
            </a:extLst>
          </p:cNvPr>
          <p:cNvSpPr/>
          <p:nvPr/>
        </p:nvSpPr>
        <p:spPr>
          <a:xfrm>
            <a:off x="12665984" y="1825625"/>
            <a:ext cx="7252283" cy="3724863"/>
          </a:xfrm>
          <a:custGeom>
            <a:avLst/>
            <a:gdLst>
              <a:gd name="connsiteX0" fmla="*/ 2697061 w 7252283"/>
              <a:gd name="connsiteY0" fmla="*/ 3213135 h 3724863"/>
              <a:gd name="connsiteX1" fmla="*/ 7252283 w 7252283"/>
              <a:gd name="connsiteY1" fmla="*/ 3213135 h 3724863"/>
              <a:gd name="connsiteX2" fmla="*/ 7252283 w 7252283"/>
              <a:gd name="connsiteY2" fmla="*/ 3724863 h 3724863"/>
              <a:gd name="connsiteX3" fmla="*/ 2697061 w 7252283"/>
              <a:gd name="connsiteY3" fmla="*/ 3724863 h 3724863"/>
              <a:gd name="connsiteX4" fmla="*/ 2108433 w 7252283"/>
              <a:gd name="connsiteY4" fmla="*/ 2566470 h 3724863"/>
              <a:gd name="connsiteX5" fmla="*/ 6663655 w 7252283"/>
              <a:gd name="connsiteY5" fmla="*/ 2566470 h 3724863"/>
              <a:gd name="connsiteX6" fmla="*/ 6663655 w 7252283"/>
              <a:gd name="connsiteY6" fmla="*/ 3078198 h 3724863"/>
              <a:gd name="connsiteX7" fmla="*/ 2108433 w 7252283"/>
              <a:gd name="connsiteY7" fmla="*/ 3078198 h 3724863"/>
              <a:gd name="connsiteX8" fmla="*/ 1637252 w 7252283"/>
              <a:gd name="connsiteY8" fmla="*/ 1919805 h 3724863"/>
              <a:gd name="connsiteX9" fmla="*/ 6192474 w 7252283"/>
              <a:gd name="connsiteY9" fmla="*/ 1919805 h 3724863"/>
              <a:gd name="connsiteX10" fmla="*/ 6192474 w 7252283"/>
              <a:gd name="connsiteY10" fmla="*/ 2431533 h 3724863"/>
              <a:gd name="connsiteX11" fmla="*/ 1637252 w 7252283"/>
              <a:gd name="connsiteY11" fmla="*/ 2431533 h 3724863"/>
              <a:gd name="connsiteX12" fmla="*/ 1059809 w 7252283"/>
              <a:gd name="connsiteY12" fmla="*/ 1293330 h 3724863"/>
              <a:gd name="connsiteX13" fmla="*/ 5615031 w 7252283"/>
              <a:gd name="connsiteY13" fmla="*/ 1293330 h 3724863"/>
              <a:gd name="connsiteX14" fmla="*/ 5615031 w 7252283"/>
              <a:gd name="connsiteY14" fmla="*/ 1805058 h 3724863"/>
              <a:gd name="connsiteX15" fmla="*/ 1059809 w 7252283"/>
              <a:gd name="connsiteY15" fmla="*/ 1805058 h 3724863"/>
              <a:gd name="connsiteX16" fmla="*/ 471181 w 7252283"/>
              <a:gd name="connsiteY16" fmla="*/ 646665 h 3724863"/>
              <a:gd name="connsiteX17" fmla="*/ 5026403 w 7252283"/>
              <a:gd name="connsiteY17" fmla="*/ 646665 h 3724863"/>
              <a:gd name="connsiteX18" fmla="*/ 5026403 w 7252283"/>
              <a:gd name="connsiteY18" fmla="*/ 1158393 h 3724863"/>
              <a:gd name="connsiteX19" fmla="*/ 471181 w 7252283"/>
              <a:gd name="connsiteY19" fmla="*/ 1158393 h 3724863"/>
              <a:gd name="connsiteX20" fmla="*/ 0 w 7252283"/>
              <a:gd name="connsiteY20" fmla="*/ 0 h 3724863"/>
              <a:gd name="connsiteX21" fmla="*/ 4555222 w 7252283"/>
              <a:gd name="connsiteY21" fmla="*/ 0 h 3724863"/>
              <a:gd name="connsiteX22" fmla="*/ 4555222 w 7252283"/>
              <a:gd name="connsiteY22" fmla="*/ 511728 h 3724863"/>
              <a:gd name="connsiteX23" fmla="*/ 0 w 7252283"/>
              <a:gd name="connsiteY23" fmla="*/ 511728 h 3724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7252283" h="3724863">
                <a:moveTo>
                  <a:pt x="2697061" y="3213135"/>
                </a:moveTo>
                <a:lnTo>
                  <a:pt x="7252283" y="3213135"/>
                </a:lnTo>
                <a:lnTo>
                  <a:pt x="7252283" y="3724863"/>
                </a:lnTo>
                <a:lnTo>
                  <a:pt x="2697061" y="3724863"/>
                </a:lnTo>
                <a:close/>
                <a:moveTo>
                  <a:pt x="2108433" y="2566470"/>
                </a:moveTo>
                <a:lnTo>
                  <a:pt x="6663655" y="2566470"/>
                </a:lnTo>
                <a:lnTo>
                  <a:pt x="6663655" y="3078198"/>
                </a:lnTo>
                <a:lnTo>
                  <a:pt x="2108433" y="3078198"/>
                </a:lnTo>
                <a:close/>
                <a:moveTo>
                  <a:pt x="1637252" y="1919805"/>
                </a:moveTo>
                <a:lnTo>
                  <a:pt x="6192474" y="1919805"/>
                </a:lnTo>
                <a:lnTo>
                  <a:pt x="6192474" y="2431533"/>
                </a:lnTo>
                <a:lnTo>
                  <a:pt x="1637252" y="2431533"/>
                </a:lnTo>
                <a:close/>
                <a:moveTo>
                  <a:pt x="1059809" y="1293330"/>
                </a:moveTo>
                <a:lnTo>
                  <a:pt x="5615031" y="1293330"/>
                </a:lnTo>
                <a:lnTo>
                  <a:pt x="5615031" y="1805058"/>
                </a:lnTo>
                <a:lnTo>
                  <a:pt x="1059809" y="1805058"/>
                </a:lnTo>
                <a:close/>
                <a:moveTo>
                  <a:pt x="471181" y="646665"/>
                </a:moveTo>
                <a:lnTo>
                  <a:pt x="5026403" y="646665"/>
                </a:lnTo>
                <a:lnTo>
                  <a:pt x="5026403" y="1158393"/>
                </a:lnTo>
                <a:lnTo>
                  <a:pt x="471181" y="1158393"/>
                </a:lnTo>
                <a:close/>
                <a:moveTo>
                  <a:pt x="0" y="0"/>
                </a:moveTo>
                <a:lnTo>
                  <a:pt x="4555222" y="0"/>
                </a:lnTo>
                <a:lnTo>
                  <a:pt x="4555222" y="511728"/>
                </a:lnTo>
                <a:lnTo>
                  <a:pt x="0" y="511728"/>
                </a:lnTo>
                <a:close/>
              </a:path>
            </a:pathLst>
          </a:custGeom>
          <a:blipFill>
            <a:blip r:embed="rId2"/>
            <a:stretch>
              <a:fillRect t="-6056" b="-6056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 dirty="0"/>
          </a:p>
        </p:txBody>
      </p:sp>
      <p:pic>
        <p:nvPicPr>
          <p:cNvPr id="6" name="Grafik 5" descr="Ein Bild, das Elektronik, Schaltung, Elektronisches Bauteil, Elektrisches Bauelement enthält.&#10;&#10;Automatisch generierte Beschreibung">
            <a:extLst>
              <a:ext uri="{FF2B5EF4-FFF2-40B4-BE49-F238E27FC236}">
                <a16:creationId xmlns:a16="http://schemas.microsoft.com/office/drawing/2014/main" id="{D9D6BAFB-26FC-DA63-EDAB-89214F9EF4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6698" y="5435628"/>
            <a:ext cx="3802158" cy="1115852"/>
          </a:xfrm>
          <a:prstGeom prst="rect">
            <a:avLst/>
          </a:prstGeom>
        </p:spPr>
      </p:pic>
      <p:pic>
        <p:nvPicPr>
          <p:cNvPr id="11" name="Grafik 10" descr="Ein Bild, das Elektronik, Elektronisches Bauteil, Schaltung, Elektrisches Bauelement enthält.&#10;&#10;Automatisch generierte Beschreibung">
            <a:extLst>
              <a:ext uri="{FF2B5EF4-FFF2-40B4-BE49-F238E27FC236}">
                <a16:creationId xmlns:a16="http://schemas.microsoft.com/office/drawing/2014/main" id="{CC476199-088D-1429-CDE5-47C221CDFE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3000" y="5435628"/>
            <a:ext cx="3860800" cy="2494984"/>
          </a:xfrm>
          <a:prstGeom prst="rect">
            <a:avLst/>
          </a:prstGeom>
        </p:spPr>
      </p:pic>
      <p:pic>
        <p:nvPicPr>
          <p:cNvPr id="13" name="Grafik 12" descr="Ein Bild, das Schaltung, Elektronik, Elektronisches Bauteil, Elektrisches Bauelement enthält.&#10;&#10;Automatisch generierte Beschreibung">
            <a:extLst>
              <a:ext uri="{FF2B5EF4-FFF2-40B4-BE49-F238E27FC236}">
                <a16:creationId xmlns:a16="http://schemas.microsoft.com/office/drawing/2014/main" id="{8CF38424-DB93-D3DC-6486-9F5F87BBCA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349416" y="4924412"/>
            <a:ext cx="1261921" cy="2284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6184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E6E6E6"/>
            </a:gs>
            <a:gs pos="100000">
              <a:srgbClr val="005B8A"/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>
            <a:extLst>
              <a:ext uri="{FF2B5EF4-FFF2-40B4-BE49-F238E27FC236}">
                <a16:creationId xmlns:a16="http://schemas.microsoft.com/office/drawing/2014/main" id="{E64771F0-EFEC-1DA4-5628-AE3201C29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Auswahldiagramm</a:t>
            </a:r>
          </a:p>
        </p:txBody>
      </p:sp>
      <p:graphicFrame>
        <p:nvGraphicFramePr>
          <p:cNvPr id="2" name="Tabelle 2">
            <a:extLst>
              <a:ext uri="{FF2B5EF4-FFF2-40B4-BE49-F238E27FC236}">
                <a16:creationId xmlns:a16="http://schemas.microsoft.com/office/drawing/2014/main" id="{FEFF269B-4F3D-02BC-4C00-0832D1766D8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50929823"/>
              </p:ext>
            </p:extLst>
          </p:nvPr>
        </p:nvGraphicFramePr>
        <p:xfrm>
          <a:off x="838200" y="-3584575"/>
          <a:ext cx="10515600" cy="3322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3120">
                  <a:extLst>
                    <a:ext uri="{9D8B030D-6E8A-4147-A177-3AD203B41FA5}">
                      <a16:colId xmlns:a16="http://schemas.microsoft.com/office/drawing/2014/main" val="4051753900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715957461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283633490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802312733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36530988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solidFill>
                      <a:srgbClr val="3D738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Arduino (MEGA)</a:t>
                      </a:r>
                    </a:p>
                  </a:txBody>
                  <a:tcPr>
                    <a:solidFill>
                      <a:srgbClr val="3D738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ESP32</a:t>
                      </a:r>
                    </a:p>
                  </a:txBody>
                  <a:tcPr>
                    <a:solidFill>
                      <a:srgbClr val="3D738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Teensy 4.1</a:t>
                      </a:r>
                    </a:p>
                  </a:txBody>
                  <a:tcPr>
                    <a:solidFill>
                      <a:srgbClr val="3D738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Raspberry PI</a:t>
                      </a:r>
                    </a:p>
                  </a:txBody>
                  <a:tcPr>
                    <a:solidFill>
                      <a:srgbClr val="3D738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13423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CPU</a:t>
                      </a:r>
                    </a:p>
                  </a:txBody>
                  <a:tcPr>
                    <a:solidFill>
                      <a:srgbClr val="3D738F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16MHz</a:t>
                      </a:r>
                    </a:p>
                  </a:txBody>
                  <a:tcPr>
                    <a:solidFill>
                      <a:srgbClr val="3D738F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240 MHz</a:t>
                      </a:r>
                    </a:p>
                  </a:txBody>
                  <a:tcPr>
                    <a:solidFill>
                      <a:srgbClr val="3D738F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600 MHz</a:t>
                      </a:r>
                    </a:p>
                  </a:txBody>
                  <a:tcPr>
                    <a:solidFill>
                      <a:srgbClr val="3D738F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4x 1,8GHz</a:t>
                      </a:r>
                    </a:p>
                  </a:txBody>
                  <a:tcPr>
                    <a:solidFill>
                      <a:srgbClr val="3D738F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24083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Flash Memory</a:t>
                      </a:r>
                    </a:p>
                  </a:txBody>
                  <a:tcPr>
                    <a:solidFill>
                      <a:srgbClr val="3D738F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32KB (256KB)</a:t>
                      </a:r>
                    </a:p>
                  </a:txBody>
                  <a:tcPr>
                    <a:solidFill>
                      <a:srgbClr val="3D738F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1MB</a:t>
                      </a:r>
                    </a:p>
                  </a:txBody>
                  <a:tcPr>
                    <a:solidFill>
                      <a:srgbClr val="3D738F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8MB</a:t>
                      </a:r>
                    </a:p>
                  </a:txBody>
                  <a:tcPr>
                    <a:solidFill>
                      <a:srgbClr val="3D738F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&gt;8 GB</a:t>
                      </a:r>
                    </a:p>
                  </a:txBody>
                  <a:tcPr>
                    <a:solidFill>
                      <a:srgbClr val="3D738F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82615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GPIO</a:t>
                      </a:r>
                    </a:p>
                  </a:txBody>
                  <a:tcPr>
                    <a:solidFill>
                      <a:srgbClr val="3D738F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20 (54)</a:t>
                      </a:r>
                    </a:p>
                  </a:txBody>
                  <a:tcPr>
                    <a:solidFill>
                      <a:srgbClr val="3D738F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34</a:t>
                      </a:r>
                    </a:p>
                  </a:txBody>
                  <a:tcPr>
                    <a:solidFill>
                      <a:srgbClr val="3D738F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35</a:t>
                      </a:r>
                    </a:p>
                  </a:txBody>
                  <a:tcPr>
                    <a:solidFill>
                      <a:srgbClr val="3D738F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28</a:t>
                      </a:r>
                    </a:p>
                  </a:txBody>
                  <a:tcPr>
                    <a:solidFill>
                      <a:srgbClr val="3D738F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21534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ADC</a:t>
                      </a:r>
                    </a:p>
                  </a:txBody>
                  <a:tcPr>
                    <a:solidFill>
                      <a:srgbClr val="3D738F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6x 8Bit (16)</a:t>
                      </a:r>
                    </a:p>
                  </a:txBody>
                  <a:tcPr>
                    <a:solidFill>
                      <a:srgbClr val="3D738F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18x 12Bit</a:t>
                      </a:r>
                    </a:p>
                  </a:txBody>
                  <a:tcPr>
                    <a:solidFill>
                      <a:srgbClr val="3D738F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18x 12Bit</a:t>
                      </a:r>
                    </a:p>
                  </a:txBody>
                  <a:tcPr>
                    <a:solidFill>
                      <a:srgbClr val="3D738F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solidFill>
                      <a:srgbClr val="3D738F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97234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PWM</a:t>
                      </a:r>
                    </a:p>
                  </a:txBody>
                  <a:tcPr>
                    <a:solidFill>
                      <a:srgbClr val="3D738F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6 (15)</a:t>
                      </a:r>
                    </a:p>
                  </a:txBody>
                  <a:tcPr>
                    <a:solidFill>
                      <a:srgbClr val="3D738F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16</a:t>
                      </a:r>
                    </a:p>
                  </a:txBody>
                  <a:tcPr>
                    <a:solidFill>
                      <a:srgbClr val="3D738F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35</a:t>
                      </a:r>
                    </a:p>
                  </a:txBody>
                  <a:tcPr>
                    <a:solidFill>
                      <a:srgbClr val="3D738F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2</a:t>
                      </a:r>
                    </a:p>
                  </a:txBody>
                  <a:tcPr>
                    <a:solidFill>
                      <a:srgbClr val="3D738F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3140179"/>
                  </a:ext>
                </a:extLst>
              </a:tr>
              <a:tr h="292735">
                <a:tc>
                  <a:txBody>
                    <a:bodyPr/>
                    <a:lstStyle/>
                    <a:p>
                      <a:r>
                        <a:rPr lang="de-DE" dirty="0"/>
                        <a:t>Deep Sleep</a:t>
                      </a:r>
                    </a:p>
                  </a:txBody>
                  <a:tcPr>
                    <a:solidFill>
                      <a:srgbClr val="3D738F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570 uA</a:t>
                      </a:r>
                    </a:p>
                  </a:txBody>
                  <a:tcPr>
                    <a:solidFill>
                      <a:srgbClr val="3D738F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10uA</a:t>
                      </a:r>
                    </a:p>
                  </a:txBody>
                  <a:tcPr>
                    <a:solidFill>
                      <a:srgbClr val="3D738F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5mA</a:t>
                      </a:r>
                    </a:p>
                  </a:txBody>
                  <a:tcPr>
                    <a:solidFill>
                      <a:srgbClr val="3D738F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3mA (No Watchdog)</a:t>
                      </a:r>
                    </a:p>
                  </a:txBody>
                  <a:tcPr>
                    <a:solidFill>
                      <a:srgbClr val="3D738F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9467224"/>
                  </a:ext>
                </a:extLst>
              </a:tr>
              <a:tr h="292735">
                <a:tc>
                  <a:txBody>
                    <a:bodyPr/>
                    <a:lstStyle/>
                    <a:p>
                      <a:r>
                        <a:rPr lang="de-DE" dirty="0"/>
                        <a:t>Price</a:t>
                      </a:r>
                    </a:p>
                  </a:txBody>
                  <a:tcPr>
                    <a:solidFill>
                      <a:srgbClr val="3D738F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1-2€ (14€)</a:t>
                      </a:r>
                    </a:p>
                  </a:txBody>
                  <a:tcPr>
                    <a:solidFill>
                      <a:srgbClr val="3D738F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5€</a:t>
                      </a:r>
                    </a:p>
                  </a:txBody>
                  <a:tcPr>
                    <a:solidFill>
                      <a:srgbClr val="3D738F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25€</a:t>
                      </a:r>
                    </a:p>
                  </a:txBody>
                  <a:tcPr>
                    <a:solidFill>
                      <a:srgbClr val="3D738F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69€</a:t>
                      </a:r>
                    </a:p>
                  </a:txBody>
                  <a:tcPr>
                    <a:solidFill>
                      <a:srgbClr val="3D738F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5593900"/>
                  </a:ext>
                </a:extLst>
              </a:tr>
              <a:tr h="292735">
                <a:tc>
                  <a:txBody>
                    <a:bodyPr/>
                    <a:lstStyle/>
                    <a:p>
                      <a:r>
                        <a:rPr lang="de-DE" dirty="0"/>
                        <a:t>Connectivity</a:t>
                      </a:r>
                    </a:p>
                  </a:txBody>
                  <a:tcPr>
                    <a:solidFill>
                      <a:srgbClr val="3D738F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solidFill>
                      <a:srgbClr val="3D738F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Wi-Fi + BLE</a:t>
                      </a:r>
                    </a:p>
                  </a:txBody>
                  <a:tcPr>
                    <a:solidFill>
                      <a:srgbClr val="3D738F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solidFill>
                      <a:srgbClr val="3D738F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Wi-Fi + BLE</a:t>
                      </a:r>
                    </a:p>
                  </a:txBody>
                  <a:tcPr>
                    <a:solidFill>
                      <a:srgbClr val="3D738F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622248"/>
                  </a:ext>
                </a:extLst>
              </a:tr>
            </a:tbl>
          </a:graphicData>
        </a:graphic>
      </p:graphicFrame>
      <p:pic>
        <p:nvPicPr>
          <p:cNvPr id="6" name="Grafik 5" descr="Ein Bild, das Elektronik, Schaltung, Elektronisches Bauteil, Elektrisches Bauelement enthält.&#10;&#10;Automatisch generierte Beschreibung">
            <a:extLst>
              <a:ext uri="{FF2B5EF4-FFF2-40B4-BE49-F238E27FC236}">
                <a16:creationId xmlns:a16="http://schemas.microsoft.com/office/drawing/2014/main" id="{D9D6BAFB-26FC-DA63-EDAB-89214F9EF4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02991">
            <a:off x="3406698" y="8051828"/>
            <a:ext cx="3802158" cy="1115852"/>
          </a:xfrm>
          <a:prstGeom prst="rect">
            <a:avLst/>
          </a:prstGeom>
        </p:spPr>
      </p:pic>
      <p:pic>
        <p:nvPicPr>
          <p:cNvPr id="11" name="Grafik 10" descr="Ein Bild, das Elektronik, Elektronisches Bauteil, Schaltung, Elektrisches Bauelement enthält.&#10;&#10;Automatisch generierte Beschreibung">
            <a:extLst>
              <a:ext uri="{FF2B5EF4-FFF2-40B4-BE49-F238E27FC236}">
                <a16:creationId xmlns:a16="http://schemas.microsoft.com/office/drawing/2014/main" id="{CC476199-088D-1429-CDE5-47C221CDFE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02991">
            <a:off x="7493000" y="8051828"/>
            <a:ext cx="3860800" cy="2494984"/>
          </a:xfrm>
          <a:prstGeom prst="rect">
            <a:avLst/>
          </a:prstGeom>
        </p:spPr>
      </p:pic>
      <p:pic>
        <p:nvPicPr>
          <p:cNvPr id="13" name="Grafik 12" descr="Ein Bild, das Schaltung, Elektronik, Elektronisches Bauteil, Elektrisches Bauelement enthält.&#10;&#10;Automatisch generierte Beschreibung">
            <a:extLst>
              <a:ext uri="{FF2B5EF4-FFF2-40B4-BE49-F238E27FC236}">
                <a16:creationId xmlns:a16="http://schemas.microsoft.com/office/drawing/2014/main" id="{8CF38424-DB93-D3DC-6486-9F5F87BBCA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202991">
            <a:off x="1349416" y="7540612"/>
            <a:ext cx="1261921" cy="2284354"/>
          </a:xfrm>
          <a:prstGeom prst="rect">
            <a:avLst/>
          </a:prstGeom>
        </p:spPr>
      </p:pic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F522EA2E-FAC0-94EF-BFF5-33A082138192}"/>
              </a:ext>
            </a:extLst>
          </p:cNvPr>
          <p:cNvCxnSpPr>
            <a:cxnSpLocks/>
          </p:cNvCxnSpPr>
          <p:nvPr/>
        </p:nvCxnSpPr>
        <p:spPr>
          <a:xfrm flipV="1">
            <a:off x="6096000" y="2754999"/>
            <a:ext cx="1447800" cy="674001"/>
          </a:xfrm>
          <a:prstGeom prst="straightConnector1">
            <a:avLst/>
          </a:prstGeom>
          <a:ln w="76200">
            <a:solidFill>
              <a:srgbClr val="3D738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B35D61BC-8378-B4BE-557F-68755141FEDF}"/>
              </a:ext>
            </a:extLst>
          </p:cNvPr>
          <p:cNvCxnSpPr>
            <a:cxnSpLocks/>
          </p:cNvCxnSpPr>
          <p:nvPr/>
        </p:nvCxnSpPr>
        <p:spPr>
          <a:xfrm>
            <a:off x="6096000" y="3429000"/>
            <a:ext cx="1447800" cy="617608"/>
          </a:xfrm>
          <a:prstGeom prst="straightConnector1">
            <a:avLst/>
          </a:prstGeom>
          <a:ln w="76200">
            <a:solidFill>
              <a:srgbClr val="3D738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feld 21">
            <a:extLst>
              <a:ext uri="{FF2B5EF4-FFF2-40B4-BE49-F238E27FC236}">
                <a16:creationId xmlns:a16="http://schemas.microsoft.com/office/drawing/2014/main" id="{FF4436FC-5AC8-00CA-B6B4-02048084A441}"/>
              </a:ext>
            </a:extLst>
          </p:cNvPr>
          <p:cNvSpPr txBox="1"/>
          <p:nvPr/>
        </p:nvSpPr>
        <p:spPr>
          <a:xfrm>
            <a:off x="6394354" y="2800350"/>
            <a:ext cx="733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Ja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EFF62747-796A-C7FB-FD18-4F5996A4C4FE}"/>
              </a:ext>
            </a:extLst>
          </p:cNvPr>
          <p:cNvSpPr txBox="1"/>
          <p:nvPr/>
        </p:nvSpPr>
        <p:spPr>
          <a:xfrm>
            <a:off x="6394353" y="3714335"/>
            <a:ext cx="733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Nein</a:t>
            </a:r>
          </a:p>
        </p:txBody>
      </p:sp>
      <p:sp>
        <p:nvSpPr>
          <p:cNvPr id="25" name="Rechteck: abgerundete Ecken 24">
            <a:extLst>
              <a:ext uri="{FF2B5EF4-FFF2-40B4-BE49-F238E27FC236}">
                <a16:creationId xmlns:a16="http://schemas.microsoft.com/office/drawing/2014/main" id="{9C6B1796-59CD-DFC5-6CD4-135DC16DC92D}"/>
              </a:ext>
            </a:extLst>
          </p:cNvPr>
          <p:cNvSpPr/>
          <p:nvPr/>
        </p:nvSpPr>
        <p:spPr>
          <a:xfrm>
            <a:off x="3810000" y="3105150"/>
            <a:ext cx="2333625" cy="647700"/>
          </a:xfrm>
          <a:prstGeom prst="roundRect">
            <a:avLst/>
          </a:prstGeom>
          <a:solidFill>
            <a:srgbClr val="3D738F"/>
          </a:solidFill>
          <a:ln>
            <a:solidFill>
              <a:srgbClr val="3D738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Brauche Ich WiFi, Bluetooth?</a:t>
            </a:r>
          </a:p>
        </p:txBody>
      </p:sp>
      <p:sp>
        <p:nvSpPr>
          <p:cNvPr id="26" name="Rechteck: abgerundete Ecken 25">
            <a:extLst>
              <a:ext uri="{FF2B5EF4-FFF2-40B4-BE49-F238E27FC236}">
                <a16:creationId xmlns:a16="http://schemas.microsoft.com/office/drawing/2014/main" id="{4FAA7FFF-ED45-3F59-BB3C-B8C06C13A3A7}"/>
              </a:ext>
            </a:extLst>
          </p:cNvPr>
          <p:cNvSpPr/>
          <p:nvPr/>
        </p:nvSpPr>
        <p:spPr>
          <a:xfrm>
            <a:off x="12639675" y="2457450"/>
            <a:ext cx="2305050" cy="647700"/>
          </a:xfrm>
          <a:prstGeom prst="roundRect">
            <a:avLst/>
          </a:prstGeom>
          <a:solidFill>
            <a:srgbClr val="3D738F"/>
          </a:solidFill>
          <a:ln>
            <a:solidFill>
              <a:srgbClr val="3D738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Brauche ich einen PC?</a:t>
            </a:r>
          </a:p>
        </p:txBody>
      </p:sp>
    </p:spTree>
    <p:extLst>
      <p:ext uri="{BB962C8B-B14F-4D97-AF65-F5344CB8AC3E}">
        <p14:creationId xmlns:p14="http://schemas.microsoft.com/office/powerpoint/2010/main" val="31359411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E6E6E6"/>
            </a:gs>
            <a:gs pos="100000">
              <a:srgbClr val="005B8A"/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>
            <a:extLst>
              <a:ext uri="{FF2B5EF4-FFF2-40B4-BE49-F238E27FC236}">
                <a16:creationId xmlns:a16="http://schemas.microsoft.com/office/drawing/2014/main" id="{E64771F0-EFEC-1DA4-5628-AE3201C29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Auswahldiagramm</a:t>
            </a:r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2EFB0385-0D09-EBCC-C68A-527F3DD439B8}"/>
              </a:ext>
            </a:extLst>
          </p:cNvPr>
          <p:cNvSpPr/>
          <p:nvPr/>
        </p:nvSpPr>
        <p:spPr>
          <a:xfrm>
            <a:off x="2514600" y="3105150"/>
            <a:ext cx="2333625" cy="647700"/>
          </a:xfrm>
          <a:prstGeom prst="roundRect">
            <a:avLst/>
          </a:prstGeom>
          <a:solidFill>
            <a:srgbClr val="3D738F"/>
          </a:solidFill>
          <a:ln>
            <a:solidFill>
              <a:srgbClr val="3D738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Brauche Ich WiFi, Bluetooth?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FF4436FC-5AC8-00CA-B6B4-02048084A441}"/>
              </a:ext>
            </a:extLst>
          </p:cNvPr>
          <p:cNvSpPr txBox="1"/>
          <p:nvPr/>
        </p:nvSpPr>
        <p:spPr>
          <a:xfrm>
            <a:off x="5146579" y="2800350"/>
            <a:ext cx="733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Ja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EFF62747-796A-C7FB-FD18-4F5996A4C4FE}"/>
              </a:ext>
            </a:extLst>
          </p:cNvPr>
          <p:cNvSpPr txBox="1"/>
          <p:nvPr/>
        </p:nvSpPr>
        <p:spPr>
          <a:xfrm>
            <a:off x="5146578" y="3714335"/>
            <a:ext cx="733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Nein</a:t>
            </a:r>
          </a:p>
        </p:txBody>
      </p:sp>
      <p:sp>
        <p:nvSpPr>
          <p:cNvPr id="5" name="Rechteck: abgerundete Ecken 4">
            <a:extLst>
              <a:ext uri="{FF2B5EF4-FFF2-40B4-BE49-F238E27FC236}">
                <a16:creationId xmlns:a16="http://schemas.microsoft.com/office/drawing/2014/main" id="{765BF523-DD3A-0A4F-605A-144B4CDF516F}"/>
              </a:ext>
            </a:extLst>
          </p:cNvPr>
          <p:cNvSpPr/>
          <p:nvPr/>
        </p:nvSpPr>
        <p:spPr>
          <a:xfrm>
            <a:off x="6296025" y="2457450"/>
            <a:ext cx="2305050" cy="647700"/>
          </a:xfrm>
          <a:prstGeom prst="roundRect">
            <a:avLst/>
          </a:prstGeom>
          <a:solidFill>
            <a:srgbClr val="3D738F"/>
          </a:solidFill>
          <a:ln>
            <a:solidFill>
              <a:srgbClr val="3D738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Brauche ich einen PC?</a:t>
            </a:r>
          </a:p>
        </p:txBody>
      </p: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760C4032-8A6F-6BA7-4D99-E25051693504}"/>
              </a:ext>
            </a:extLst>
          </p:cNvPr>
          <p:cNvCxnSpPr>
            <a:cxnSpLocks/>
          </p:cNvCxnSpPr>
          <p:nvPr/>
        </p:nvCxnSpPr>
        <p:spPr>
          <a:xfrm flipV="1">
            <a:off x="4848225" y="2754999"/>
            <a:ext cx="1447800" cy="674001"/>
          </a:xfrm>
          <a:prstGeom prst="straightConnector1">
            <a:avLst/>
          </a:prstGeom>
          <a:ln w="76200">
            <a:solidFill>
              <a:srgbClr val="3D738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F61439F5-06C4-7537-FB2B-948FC2EBA87C}"/>
              </a:ext>
            </a:extLst>
          </p:cNvPr>
          <p:cNvCxnSpPr>
            <a:cxnSpLocks/>
          </p:cNvCxnSpPr>
          <p:nvPr/>
        </p:nvCxnSpPr>
        <p:spPr>
          <a:xfrm>
            <a:off x="4848225" y="3429000"/>
            <a:ext cx="1447800" cy="617608"/>
          </a:xfrm>
          <a:prstGeom prst="straightConnector1">
            <a:avLst/>
          </a:prstGeom>
          <a:ln w="76200">
            <a:solidFill>
              <a:srgbClr val="3D738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feld 16">
            <a:extLst>
              <a:ext uri="{FF2B5EF4-FFF2-40B4-BE49-F238E27FC236}">
                <a16:creationId xmlns:a16="http://schemas.microsoft.com/office/drawing/2014/main" id="{916C1324-413D-4C56-B10F-0CBD78139BE1}"/>
              </a:ext>
            </a:extLst>
          </p:cNvPr>
          <p:cNvSpPr txBox="1"/>
          <p:nvPr/>
        </p:nvSpPr>
        <p:spPr>
          <a:xfrm>
            <a:off x="8889904" y="2162175"/>
            <a:ext cx="733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Ja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633ED68E-9679-D321-68F8-DF4EFA829D95}"/>
              </a:ext>
            </a:extLst>
          </p:cNvPr>
          <p:cNvSpPr txBox="1"/>
          <p:nvPr/>
        </p:nvSpPr>
        <p:spPr>
          <a:xfrm>
            <a:off x="8889903" y="3076160"/>
            <a:ext cx="733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Nein</a:t>
            </a:r>
          </a:p>
        </p:txBody>
      </p: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42DDB0A7-2441-19E4-53A4-DF31B38BED85}"/>
              </a:ext>
            </a:extLst>
          </p:cNvPr>
          <p:cNvCxnSpPr>
            <a:cxnSpLocks/>
          </p:cNvCxnSpPr>
          <p:nvPr/>
        </p:nvCxnSpPr>
        <p:spPr>
          <a:xfrm flipV="1">
            <a:off x="8591550" y="2116824"/>
            <a:ext cx="1447800" cy="674001"/>
          </a:xfrm>
          <a:prstGeom prst="straightConnector1">
            <a:avLst/>
          </a:prstGeom>
          <a:ln w="76200">
            <a:solidFill>
              <a:srgbClr val="3D738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0E7B24FF-EF76-E37C-1958-D5A1303232EE}"/>
              </a:ext>
            </a:extLst>
          </p:cNvPr>
          <p:cNvCxnSpPr>
            <a:cxnSpLocks/>
          </p:cNvCxnSpPr>
          <p:nvPr/>
        </p:nvCxnSpPr>
        <p:spPr>
          <a:xfrm>
            <a:off x="8591550" y="2790825"/>
            <a:ext cx="1447800" cy="617608"/>
          </a:xfrm>
          <a:prstGeom prst="straightConnector1">
            <a:avLst/>
          </a:prstGeom>
          <a:ln w="76200">
            <a:solidFill>
              <a:srgbClr val="3D738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hteck: abgerundete Ecken 23">
            <a:extLst>
              <a:ext uri="{FF2B5EF4-FFF2-40B4-BE49-F238E27FC236}">
                <a16:creationId xmlns:a16="http://schemas.microsoft.com/office/drawing/2014/main" id="{FA0C653C-5277-937A-A1EC-4C7EC395F9D9}"/>
              </a:ext>
            </a:extLst>
          </p:cNvPr>
          <p:cNvSpPr/>
          <p:nvPr/>
        </p:nvSpPr>
        <p:spPr>
          <a:xfrm>
            <a:off x="12477751" y="1792974"/>
            <a:ext cx="1447800" cy="647700"/>
          </a:xfrm>
          <a:prstGeom prst="roundRect">
            <a:avLst/>
          </a:prstGeom>
          <a:solidFill>
            <a:srgbClr val="3D738F"/>
          </a:solidFill>
          <a:ln>
            <a:solidFill>
              <a:srgbClr val="3D738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Raspberry Pi</a:t>
            </a:r>
          </a:p>
        </p:txBody>
      </p:sp>
      <p:sp>
        <p:nvSpPr>
          <p:cNvPr id="27" name="Rechteck: abgerundete Ecken 26">
            <a:extLst>
              <a:ext uri="{FF2B5EF4-FFF2-40B4-BE49-F238E27FC236}">
                <a16:creationId xmlns:a16="http://schemas.microsoft.com/office/drawing/2014/main" id="{4E9337FF-C7A5-57C6-D9A9-25BC448749E7}"/>
              </a:ext>
            </a:extLst>
          </p:cNvPr>
          <p:cNvSpPr/>
          <p:nvPr/>
        </p:nvSpPr>
        <p:spPr>
          <a:xfrm>
            <a:off x="12477751" y="3063803"/>
            <a:ext cx="1447800" cy="647700"/>
          </a:xfrm>
          <a:prstGeom prst="roundRect">
            <a:avLst/>
          </a:prstGeom>
          <a:solidFill>
            <a:srgbClr val="F42C2D"/>
          </a:solidFill>
          <a:ln>
            <a:solidFill>
              <a:srgbClr val="F42C2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ESP 32</a:t>
            </a:r>
          </a:p>
        </p:txBody>
      </p:sp>
      <p:sp>
        <p:nvSpPr>
          <p:cNvPr id="28" name="Rechteck: abgerundete Ecken 27">
            <a:extLst>
              <a:ext uri="{FF2B5EF4-FFF2-40B4-BE49-F238E27FC236}">
                <a16:creationId xmlns:a16="http://schemas.microsoft.com/office/drawing/2014/main" id="{11537F4F-64ED-260C-8E5B-6D57C9131BEC}"/>
              </a:ext>
            </a:extLst>
          </p:cNvPr>
          <p:cNvSpPr/>
          <p:nvPr/>
        </p:nvSpPr>
        <p:spPr>
          <a:xfrm>
            <a:off x="4876800" y="6926818"/>
            <a:ext cx="2201410" cy="647700"/>
          </a:xfrm>
          <a:prstGeom prst="roundRect">
            <a:avLst/>
          </a:prstGeom>
          <a:solidFill>
            <a:srgbClr val="3D738F"/>
          </a:solidFill>
          <a:ln>
            <a:solidFill>
              <a:srgbClr val="3D738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Komplexe Aufgabe?</a:t>
            </a:r>
          </a:p>
        </p:txBody>
      </p:sp>
    </p:spTree>
    <p:extLst>
      <p:ext uri="{BB962C8B-B14F-4D97-AF65-F5344CB8AC3E}">
        <p14:creationId xmlns:p14="http://schemas.microsoft.com/office/powerpoint/2010/main" val="16879624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E6E6E6"/>
            </a:gs>
            <a:gs pos="100000">
              <a:srgbClr val="005B8A"/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>
            <a:extLst>
              <a:ext uri="{FF2B5EF4-FFF2-40B4-BE49-F238E27FC236}">
                <a16:creationId xmlns:a16="http://schemas.microsoft.com/office/drawing/2014/main" id="{E64771F0-EFEC-1DA4-5628-AE3201C29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Auswahldiagramm</a:t>
            </a:r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2EFB0385-0D09-EBCC-C68A-527F3DD439B8}"/>
              </a:ext>
            </a:extLst>
          </p:cNvPr>
          <p:cNvSpPr/>
          <p:nvPr/>
        </p:nvSpPr>
        <p:spPr>
          <a:xfrm>
            <a:off x="1085850" y="3105150"/>
            <a:ext cx="2333625" cy="647700"/>
          </a:xfrm>
          <a:prstGeom prst="roundRect">
            <a:avLst/>
          </a:prstGeom>
          <a:solidFill>
            <a:srgbClr val="3D738F"/>
          </a:solidFill>
          <a:ln>
            <a:solidFill>
              <a:srgbClr val="3D738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Brauche Ich WiFi, Bluetooth?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FF4436FC-5AC8-00CA-B6B4-02048084A441}"/>
              </a:ext>
            </a:extLst>
          </p:cNvPr>
          <p:cNvSpPr txBox="1"/>
          <p:nvPr/>
        </p:nvSpPr>
        <p:spPr>
          <a:xfrm>
            <a:off x="3717829" y="2800350"/>
            <a:ext cx="733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Ja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EFF62747-796A-C7FB-FD18-4F5996A4C4FE}"/>
              </a:ext>
            </a:extLst>
          </p:cNvPr>
          <p:cNvSpPr txBox="1"/>
          <p:nvPr/>
        </p:nvSpPr>
        <p:spPr>
          <a:xfrm>
            <a:off x="3708303" y="4190585"/>
            <a:ext cx="733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Nein</a:t>
            </a:r>
          </a:p>
        </p:txBody>
      </p:sp>
      <p:sp>
        <p:nvSpPr>
          <p:cNvPr id="5" name="Rechteck: abgerundete Ecken 4">
            <a:extLst>
              <a:ext uri="{FF2B5EF4-FFF2-40B4-BE49-F238E27FC236}">
                <a16:creationId xmlns:a16="http://schemas.microsoft.com/office/drawing/2014/main" id="{765BF523-DD3A-0A4F-605A-144B4CDF516F}"/>
              </a:ext>
            </a:extLst>
          </p:cNvPr>
          <p:cNvSpPr/>
          <p:nvPr/>
        </p:nvSpPr>
        <p:spPr>
          <a:xfrm>
            <a:off x="4867275" y="2457450"/>
            <a:ext cx="2305050" cy="647700"/>
          </a:xfrm>
          <a:prstGeom prst="roundRect">
            <a:avLst/>
          </a:prstGeom>
          <a:solidFill>
            <a:srgbClr val="3D738F"/>
          </a:solidFill>
          <a:ln>
            <a:solidFill>
              <a:srgbClr val="3D738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Brauche ich einen PC?</a:t>
            </a:r>
          </a:p>
        </p:txBody>
      </p: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760C4032-8A6F-6BA7-4D99-E25051693504}"/>
              </a:ext>
            </a:extLst>
          </p:cNvPr>
          <p:cNvCxnSpPr>
            <a:cxnSpLocks/>
          </p:cNvCxnSpPr>
          <p:nvPr/>
        </p:nvCxnSpPr>
        <p:spPr>
          <a:xfrm flipV="1">
            <a:off x="3419475" y="2754999"/>
            <a:ext cx="1447800" cy="674001"/>
          </a:xfrm>
          <a:prstGeom prst="straightConnector1">
            <a:avLst/>
          </a:prstGeom>
          <a:ln w="76200">
            <a:solidFill>
              <a:srgbClr val="3D738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F61439F5-06C4-7537-FB2B-948FC2EBA87C}"/>
              </a:ext>
            </a:extLst>
          </p:cNvPr>
          <p:cNvCxnSpPr>
            <a:cxnSpLocks/>
            <a:stCxn id="10" idx="3"/>
            <a:endCxn id="4" idx="1"/>
          </p:cNvCxnSpPr>
          <p:nvPr/>
        </p:nvCxnSpPr>
        <p:spPr>
          <a:xfrm>
            <a:off x="3419475" y="3429000"/>
            <a:ext cx="1457325" cy="1430893"/>
          </a:xfrm>
          <a:prstGeom prst="straightConnector1">
            <a:avLst/>
          </a:prstGeom>
          <a:ln w="76200">
            <a:solidFill>
              <a:srgbClr val="3D738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feld 16">
            <a:extLst>
              <a:ext uri="{FF2B5EF4-FFF2-40B4-BE49-F238E27FC236}">
                <a16:creationId xmlns:a16="http://schemas.microsoft.com/office/drawing/2014/main" id="{916C1324-413D-4C56-B10F-0CBD78139BE1}"/>
              </a:ext>
            </a:extLst>
          </p:cNvPr>
          <p:cNvSpPr txBox="1"/>
          <p:nvPr/>
        </p:nvSpPr>
        <p:spPr>
          <a:xfrm>
            <a:off x="7461154" y="2162175"/>
            <a:ext cx="733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Ja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633ED68E-9679-D321-68F8-DF4EFA829D95}"/>
              </a:ext>
            </a:extLst>
          </p:cNvPr>
          <p:cNvSpPr txBox="1"/>
          <p:nvPr/>
        </p:nvSpPr>
        <p:spPr>
          <a:xfrm>
            <a:off x="7461153" y="3076160"/>
            <a:ext cx="733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Nein</a:t>
            </a:r>
          </a:p>
        </p:txBody>
      </p: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42DDB0A7-2441-19E4-53A4-DF31B38BED85}"/>
              </a:ext>
            </a:extLst>
          </p:cNvPr>
          <p:cNvCxnSpPr>
            <a:cxnSpLocks/>
          </p:cNvCxnSpPr>
          <p:nvPr/>
        </p:nvCxnSpPr>
        <p:spPr>
          <a:xfrm flipV="1">
            <a:off x="7162800" y="2116824"/>
            <a:ext cx="1447800" cy="674001"/>
          </a:xfrm>
          <a:prstGeom prst="straightConnector1">
            <a:avLst/>
          </a:prstGeom>
          <a:ln w="76200">
            <a:solidFill>
              <a:srgbClr val="3D738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0E7B24FF-EF76-E37C-1958-D5A1303232EE}"/>
              </a:ext>
            </a:extLst>
          </p:cNvPr>
          <p:cNvCxnSpPr>
            <a:cxnSpLocks/>
          </p:cNvCxnSpPr>
          <p:nvPr/>
        </p:nvCxnSpPr>
        <p:spPr>
          <a:xfrm>
            <a:off x="7162800" y="2790825"/>
            <a:ext cx="1447800" cy="617608"/>
          </a:xfrm>
          <a:prstGeom prst="straightConnector1">
            <a:avLst/>
          </a:prstGeom>
          <a:ln w="76200">
            <a:solidFill>
              <a:srgbClr val="3D738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hteck: abgerundete Ecken 23">
            <a:extLst>
              <a:ext uri="{FF2B5EF4-FFF2-40B4-BE49-F238E27FC236}">
                <a16:creationId xmlns:a16="http://schemas.microsoft.com/office/drawing/2014/main" id="{FA0C653C-5277-937A-A1EC-4C7EC395F9D9}"/>
              </a:ext>
            </a:extLst>
          </p:cNvPr>
          <p:cNvSpPr/>
          <p:nvPr/>
        </p:nvSpPr>
        <p:spPr>
          <a:xfrm>
            <a:off x="8620126" y="1792974"/>
            <a:ext cx="1447800" cy="647700"/>
          </a:xfrm>
          <a:prstGeom prst="roundRect">
            <a:avLst/>
          </a:prstGeom>
          <a:solidFill>
            <a:srgbClr val="3D738F"/>
          </a:solidFill>
          <a:ln>
            <a:solidFill>
              <a:srgbClr val="3D738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Raspberry Pi</a:t>
            </a:r>
          </a:p>
        </p:txBody>
      </p:sp>
      <p:sp>
        <p:nvSpPr>
          <p:cNvPr id="27" name="Rechteck: abgerundete Ecken 26">
            <a:extLst>
              <a:ext uri="{FF2B5EF4-FFF2-40B4-BE49-F238E27FC236}">
                <a16:creationId xmlns:a16="http://schemas.microsoft.com/office/drawing/2014/main" id="{4E9337FF-C7A5-57C6-D9A9-25BC448749E7}"/>
              </a:ext>
            </a:extLst>
          </p:cNvPr>
          <p:cNvSpPr/>
          <p:nvPr/>
        </p:nvSpPr>
        <p:spPr>
          <a:xfrm>
            <a:off x="8620126" y="3063803"/>
            <a:ext cx="1447800" cy="647700"/>
          </a:xfrm>
          <a:prstGeom prst="roundRect">
            <a:avLst/>
          </a:prstGeom>
          <a:solidFill>
            <a:srgbClr val="F42C2D"/>
          </a:solidFill>
          <a:ln>
            <a:solidFill>
              <a:srgbClr val="F42C2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ESP 32</a:t>
            </a:r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DD948551-90D3-6667-7E36-E1A9A43485B3}"/>
              </a:ext>
            </a:extLst>
          </p:cNvPr>
          <p:cNvSpPr/>
          <p:nvPr/>
        </p:nvSpPr>
        <p:spPr>
          <a:xfrm>
            <a:off x="4876800" y="4536043"/>
            <a:ext cx="2201410" cy="647700"/>
          </a:xfrm>
          <a:prstGeom prst="roundRect">
            <a:avLst/>
          </a:prstGeom>
          <a:solidFill>
            <a:srgbClr val="3D738F"/>
          </a:solidFill>
          <a:ln>
            <a:solidFill>
              <a:srgbClr val="3D738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Komplexe Aufgabe?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DB10E8D7-E3CB-8AB6-3266-870CB148C2B7}"/>
              </a:ext>
            </a:extLst>
          </p:cNvPr>
          <p:cNvSpPr txBox="1"/>
          <p:nvPr/>
        </p:nvSpPr>
        <p:spPr>
          <a:xfrm>
            <a:off x="7318279" y="4238625"/>
            <a:ext cx="733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Ja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308C529D-0993-4D48-BC90-75A062FC71F2}"/>
              </a:ext>
            </a:extLst>
          </p:cNvPr>
          <p:cNvSpPr txBox="1"/>
          <p:nvPr/>
        </p:nvSpPr>
        <p:spPr>
          <a:xfrm>
            <a:off x="7318278" y="5152610"/>
            <a:ext cx="733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Nein</a:t>
            </a:r>
          </a:p>
        </p:txBody>
      </p: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061BF90B-CD4F-1741-ACBD-CBD4A363BF7D}"/>
              </a:ext>
            </a:extLst>
          </p:cNvPr>
          <p:cNvCxnSpPr>
            <a:cxnSpLocks/>
          </p:cNvCxnSpPr>
          <p:nvPr/>
        </p:nvCxnSpPr>
        <p:spPr>
          <a:xfrm flipV="1">
            <a:off x="7019925" y="4193274"/>
            <a:ext cx="1447800" cy="674001"/>
          </a:xfrm>
          <a:prstGeom prst="straightConnector1">
            <a:avLst/>
          </a:prstGeom>
          <a:ln w="76200">
            <a:solidFill>
              <a:srgbClr val="3D738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849702DF-8F13-F0BC-9D14-D3C73055C9CF}"/>
              </a:ext>
            </a:extLst>
          </p:cNvPr>
          <p:cNvCxnSpPr>
            <a:cxnSpLocks/>
          </p:cNvCxnSpPr>
          <p:nvPr/>
        </p:nvCxnSpPr>
        <p:spPr>
          <a:xfrm>
            <a:off x="7019925" y="4867275"/>
            <a:ext cx="1447800" cy="617608"/>
          </a:xfrm>
          <a:prstGeom prst="straightConnector1">
            <a:avLst/>
          </a:prstGeom>
          <a:ln w="76200">
            <a:solidFill>
              <a:srgbClr val="3D738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C7BC5CBA-7B53-AE91-1D88-2F0C32C38FD4}"/>
              </a:ext>
            </a:extLst>
          </p:cNvPr>
          <p:cNvSpPr/>
          <p:nvPr/>
        </p:nvSpPr>
        <p:spPr>
          <a:xfrm>
            <a:off x="12230100" y="5126593"/>
            <a:ext cx="1447800" cy="647700"/>
          </a:xfrm>
          <a:prstGeom prst="roundRect">
            <a:avLst/>
          </a:prstGeom>
          <a:solidFill>
            <a:srgbClr val="3D738F"/>
          </a:solidFill>
          <a:ln>
            <a:solidFill>
              <a:srgbClr val="3D738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Kostenlimit</a:t>
            </a:r>
          </a:p>
        </p:txBody>
      </p:sp>
    </p:spTree>
    <p:extLst>
      <p:ext uri="{BB962C8B-B14F-4D97-AF65-F5344CB8AC3E}">
        <p14:creationId xmlns:p14="http://schemas.microsoft.com/office/powerpoint/2010/main" val="21353449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E6E6E6"/>
            </a:gs>
            <a:gs pos="100000">
              <a:srgbClr val="005B8A"/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>
            <a:extLst>
              <a:ext uri="{FF2B5EF4-FFF2-40B4-BE49-F238E27FC236}">
                <a16:creationId xmlns:a16="http://schemas.microsoft.com/office/drawing/2014/main" id="{E64771F0-EFEC-1DA4-5628-AE3201C29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Auswahldiagramm</a:t>
            </a:r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2EFB0385-0D09-EBCC-C68A-527F3DD439B8}"/>
              </a:ext>
            </a:extLst>
          </p:cNvPr>
          <p:cNvSpPr/>
          <p:nvPr/>
        </p:nvSpPr>
        <p:spPr>
          <a:xfrm>
            <a:off x="269768" y="3105150"/>
            <a:ext cx="2333625" cy="647700"/>
          </a:xfrm>
          <a:prstGeom prst="roundRect">
            <a:avLst/>
          </a:prstGeom>
          <a:solidFill>
            <a:srgbClr val="3D738F"/>
          </a:solidFill>
          <a:ln>
            <a:solidFill>
              <a:srgbClr val="3D738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Brauche Ich WiFi, Bluetooth?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FF4436FC-5AC8-00CA-B6B4-02048084A441}"/>
              </a:ext>
            </a:extLst>
          </p:cNvPr>
          <p:cNvSpPr txBox="1"/>
          <p:nvPr/>
        </p:nvSpPr>
        <p:spPr>
          <a:xfrm>
            <a:off x="2901747" y="2692195"/>
            <a:ext cx="733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Ja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EFF62747-796A-C7FB-FD18-4F5996A4C4FE}"/>
              </a:ext>
            </a:extLst>
          </p:cNvPr>
          <p:cNvSpPr txBox="1"/>
          <p:nvPr/>
        </p:nvSpPr>
        <p:spPr>
          <a:xfrm>
            <a:off x="2892221" y="4190585"/>
            <a:ext cx="733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Nein</a:t>
            </a:r>
          </a:p>
        </p:txBody>
      </p:sp>
      <p:sp>
        <p:nvSpPr>
          <p:cNvPr id="5" name="Rechteck: abgerundete Ecken 4">
            <a:extLst>
              <a:ext uri="{FF2B5EF4-FFF2-40B4-BE49-F238E27FC236}">
                <a16:creationId xmlns:a16="http://schemas.microsoft.com/office/drawing/2014/main" id="{765BF523-DD3A-0A4F-605A-144B4CDF516F}"/>
              </a:ext>
            </a:extLst>
          </p:cNvPr>
          <p:cNvSpPr/>
          <p:nvPr/>
        </p:nvSpPr>
        <p:spPr>
          <a:xfrm>
            <a:off x="4051193" y="2172314"/>
            <a:ext cx="2305050" cy="647700"/>
          </a:xfrm>
          <a:prstGeom prst="roundRect">
            <a:avLst/>
          </a:prstGeom>
          <a:solidFill>
            <a:srgbClr val="3D738F"/>
          </a:solidFill>
          <a:ln>
            <a:solidFill>
              <a:srgbClr val="3D738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Brauche ich einen PC?</a:t>
            </a:r>
          </a:p>
        </p:txBody>
      </p: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760C4032-8A6F-6BA7-4D99-E25051693504}"/>
              </a:ext>
            </a:extLst>
          </p:cNvPr>
          <p:cNvCxnSpPr>
            <a:cxnSpLocks/>
            <a:endCxn id="5" idx="1"/>
          </p:cNvCxnSpPr>
          <p:nvPr/>
        </p:nvCxnSpPr>
        <p:spPr>
          <a:xfrm flipV="1">
            <a:off x="2603393" y="2496164"/>
            <a:ext cx="1447800" cy="932836"/>
          </a:xfrm>
          <a:prstGeom prst="straightConnector1">
            <a:avLst/>
          </a:prstGeom>
          <a:ln w="76200">
            <a:solidFill>
              <a:srgbClr val="3D738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F61439F5-06C4-7537-FB2B-948FC2EBA87C}"/>
              </a:ext>
            </a:extLst>
          </p:cNvPr>
          <p:cNvCxnSpPr>
            <a:cxnSpLocks/>
            <a:stCxn id="10" idx="3"/>
            <a:endCxn id="4" idx="1"/>
          </p:cNvCxnSpPr>
          <p:nvPr/>
        </p:nvCxnSpPr>
        <p:spPr>
          <a:xfrm>
            <a:off x="2603393" y="3429000"/>
            <a:ext cx="1457325" cy="1430893"/>
          </a:xfrm>
          <a:prstGeom prst="straightConnector1">
            <a:avLst/>
          </a:prstGeom>
          <a:ln w="76200">
            <a:solidFill>
              <a:srgbClr val="3D738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feld 16">
            <a:extLst>
              <a:ext uri="{FF2B5EF4-FFF2-40B4-BE49-F238E27FC236}">
                <a16:creationId xmlns:a16="http://schemas.microsoft.com/office/drawing/2014/main" id="{916C1324-413D-4C56-B10F-0CBD78139BE1}"/>
              </a:ext>
            </a:extLst>
          </p:cNvPr>
          <p:cNvSpPr txBox="1"/>
          <p:nvPr/>
        </p:nvSpPr>
        <p:spPr>
          <a:xfrm>
            <a:off x="6645072" y="1877039"/>
            <a:ext cx="733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Ja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633ED68E-9679-D321-68F8-DF4EFA829D95}"/>
              </a:ext>
            </a:extLst>
          </p:cNvPr>
          <p:cNvSpPr txBox="1"/>
          <p:nvPr/>
        </p:nvSpPr>
        <p:spPr>
          <a:xfrm>
            <a:off x="6645071" y="2791024"/>
            <a:ext cx="733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Nein</a:t>
            </a:r>
          </a:p>
        </p:txBody>
      </p: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42DDB0A7-2441-19E4-53A4-DF31B38BED85}"/>
              </a:ext>
            </a:extLst>
          </p:cNvPr>
          <p:cNvCxnSpPr>
            <a:cxnSpLocks/>
          </p:cNvCxnSpPr>
          <p:nvPr/>
        </p:nvCxnSpPr>
        <p:spPr>
          <a:xfrm flipV="1">
            <a:off x="6346718" y="1831688"/>
            <a:ext cx="1447800" cy="674001"/>
          </a:xfrm>
          <a:prstGeom prst="straightConnector1">
            <a:avLst/>
          </a:prstGeom>
          <a:ln w="76200">
            <a:solidFill>
              <a:srgbClr val="3D738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0E7B24FF-EF76-E37C-1958-D5A1303232EE}"/>
              </a:ext>
            </a:extLst>
          </p:cNvPr>
          <p:cNvCxnSpPr>
            <a:cxnSpLocks/>
          </p:cNvCxnSpPr>
          <p:nvPr/>
        </p:nvCxnSpPr>
        <p:spPr>
          <a:xfrm>
            <a:off x="6346718" y="2505689"/>
            <a:ext cx="1447800" cy="617608"/>
          </a:xfrm>
          <a:prstGeom prst="straightConnector1">
            <a:avLst/>
          </a:prstGeom>
          <a:ln w="76200">
            <a:solidFill>
              <a:srgbClr val="3D738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hteck: abgerundete Ecken 23">
            <a:extLst>
              <a:ext uri="{FF2B5EF4-FFF2-40B4-BE49-F238E27FC236}">
                <a16:creationId xmlns:a16="http://schemas.microsoft.com/office/drawing/2014/main" id="{FA0C653C-5277-937A-A1EC-4C7EC395F9D9}"/>
              </a:ext>
            </a:extLst>
          </p:cNvPr>
          <p:cNvSpPr/>
          <p:nvPr/>
        </p:nvSpPr>
        <p:spPr>
          <a:xfrm>
            <a:off x="7804044" y="1507838"/>
            <a:ext cx="1447800" cy="647700"/>
          </a:xfrm>
          <a:prstGeom prst="roundRect">
            <a:avLst/>
          </a:prstGeom>
          <a:solidFill>
            <a:srgbClr val="3D738F"/>
          </a:solidFill>
          <a:ln>
            <a:solidFill>
              <a:srgbClr val="3D738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Raspberry Pi</a:t>
            </a:r>
          </a:p>
        </p:txBody>
      </p:sp>
      <p:sp>
        <p:nvSpPr>
          <p:cNvPr id="27" name="Rechteck: abgerundete Ecken 26">
            <a:extLst>
              <a:ext uri="{FF2B5EF4-FFF2-40B4-BE49-F238E27FC236}">
                <a16:creationId xmlns:a16="http://schemas.microsoft.com/office/drawing/2014/main" id="{4E9337FF-C7A5-57C6-D9A9-25BC448749E7}"/>
              </a:ext>
            </a:extLst>
          </p:cNvPr>
          <p:cNvSpPr/>
          <p:nvPr/>
        </p:nvSpPr>
        <p:spPr>
          <a:xfrm>
            <a:off x="7804044" y="2778667"/>
            <a:ext cx="1447800" cy="647700"/>
          </a:xfrm>
          <a:prstGeom prst="roundRect">
            <a:avLst/>
          </a:prstGeom>
          <a:solidFill>
            <a:srgbClr val="F42C2D"/>
          </a:solidFill>
          <a:ln>
            <a:solidFill>
              <a:srgbClr val="F42C2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ESP 32</a:t>
            </a:r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DD948551-90D3-6667-7E36-E1A9A43485B3}"/>
              </a:ext>
            </a:extLst>
          </p:cNvPr>
          <p:cNvSpPr/>
          <p:nvPr/>
        </p:nvSpPr>
        <p:spPr>
          <a:xfrm>
            <a:off x="4060718" y="4536043"/>
            <a:ext cx="2201410" cy="647700"/>
          </a:xfrm>
          <a:prstGeom prst="roundRect">
            <a:avLst/>
          </a:prstGeom>
          <a:solidFill>
            <a:srgbClr val="3D738F"/>
          </a:solidFill>
          <a:ln>
            <a:solidFill>
              <a:srgbClr val="3D738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Komplexe Aufgabe?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DB10E8D7-E3CB-8AB6-3266-870CB148C2B7}"/>
              </a:ext>
            </a:extLst>
          </p:cNvPr>
          <p:cNvSpPr txBox="1"/>
          <p:nvPr/>
        </p:nvSpPr>
        <p:spPr>
          <a:xfrm>
            <a:off x="6502197" y="4238625"/>
            <a:ext cx="733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Ja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308C529D-0993-4D48-BC90-75A062FC71F2}"/>
              </a:ext>
            </a:extLst>
          </p:cNvPr>
          <p:cNvSpPr txBox="1"/>
          <p:nvPr/>
        </p:nvSpPr>
        <p:spPr>
          <a:xfrm>
            <a:off x="6502196" y="5152610"/>
            <a:ext cx="733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Nein</a:t>
            </a:r>
          </a:p>
        </p:txBody>
      </p: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061BF90B-CD4F-1741-ACBD-CBD4A363BF7D}"/>
              </a:ext>
            </a:extLst>
          </p:cNvPr>
          <p:cNvCxnSpPr>
            <a:cxnSpLocks/>
          </p:cNvCxnSpPr>
          <p:nvPr/>
        </p:nvCxnSpPr>
        <p:spPr>
          <a:xfrm flipV="1">
            <a:off x="6203843" y="4193274"/>
            <a:ext cx="1447800" cy="674001"/>
          </a:xfrm>
          <a:prstGeom prst="straightConnector1">
            <a:avLst/>
          </a:prstGeom>
          <a:ln w="76200">
            <a:solidFill>
              <a:srgbClr val="3D738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849702DF-8F13-F0BC-9D14-D3C73055C9CF}"/>
              </a:ext>
            </a:extLst>
          </p:cNvPr>
          <p:cNvCxnSpPr>
            <a:cxnSpLocks/>
          </p:cNvCxnSpPr>
          <p:nvPr/>
        </p:nvCxnSpPr>
        <p:spPr>
          <a:xfrm>
            <a:off x="6203843" y="4867275"/>
            <a:ext cx="1447800" cy="617608"/>
          </a:xfrm>
          <a:prstGeom prst="straightConnector1">
            <a:avLst/>
          </a:prstGeom>
          <a:ln w="76200">
            <a:solidFill>
              <a:srgbClr val="3D738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feld 2">
            <a:extLst>
              <a:ext uri="{FF2B5EF4-FFF2-40B4-BE49-F238E27FC236}">
                <a16:creationId xmlns:a16="http://schemas.microsoft.com/office/drawing/2014/main" id="{52AFD861-8958-5545-493A-D4EEB31E041F}"/>
              </a:ext>
            </a:extLst>
          </p:cNvPr>
          <p:cNvSpPr txBox="1"/>
          <p:nvPr/>
        </p:nvSpPr>
        <p:spPr>
          <a:xfrm>
            <a:off x="9387975" y="4850991"/>
            <a:ext cx="733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Ja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61260FC6-B4D1-FACA-06DF-42058BAC2DF8}"/>
              </a:ext>
            </a:extLst>
          </p:cNvPr>
          <p:cNvSpPr txBox="1"/>
          <p:nvPr/>
        </p:nvSpPr>
        <p:spPr>
          <a:xfrm>
            <a:off x="9387974" y="5764976"/>
            <a:ext cx="733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Nein</a:t>
            </a:r>
          </a:p>
        </p:txBody>
      </p: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2AFC5406-9910-08DA-490C-F2A92DBF71BE}"/>
              </a:ext>
            </a:extLst>
          </p:cNvPr>
          <p:cNvCxnSpPr>
            <a:cxnSpLocks/>
          </p:cNvCxnSpPr>
          <p:nvPr/>
        </p:nvCxnSpPr>
        <p:spPr>
          <a:xfrm flipV="1">
            <a:off x="9089621" y="4805640"/>
            <a:ext cx="1447800" cy="674001"/>
          </a:xfrm>
          <a:prstGeom prst="straightConnector1">
            <a:avLst/>
          </a:prstGeom>
          <a:ln w="76200">
            <a:solidFill>
              <a:srgbClr val="3D738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DCE18155-9813-DBE4-66D0-D56FB0386410}"/>
              </a:ext>
            </a:extLst>
          </p:cNvPr>
          <p:cNvCxnSpPr>
            <a:cxnSpLocks/>
          </p:cNvCxnSpPr>
          <p:nvPr/>
        </p:nvCxnSpPr>
        <p:spPr>
          <a:xfrm>
            <a:off x="9089621" y="5479641"/>
            <a:ext cx="1447800" cy="617608"/>
          </a:xfrm>
          <a:prstGeom prst="straightConnector1">
            <a:avLst/>
          </a:prstGeom>
          <a:ln w="76200">
            <a:solidFill>
              <a:srgbClr val="3D738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hteck: abgerundete Ecken 24">
            <a:extLst>
              <a:ext uri="{FF2B5EF4-FFF2-40B4-BE49-F238E27FC236}">
                <a16:creationId xmlns:a16="http://schemas.microsoft.com/office/drawing/2014/main" id="{EF2ABED6-4112-32AD-6ACE-C60ACC4DB06A}"/>
              </a:ext>
            </a:extLst>
          </p:cNvPr>
          <p:cNvSpPr/>
          <p:nvPr/>
        </p:nvSpPr>
        <p:spPr>
          <a:xfrm>
            <a:off x="7649166" y="5152610"/>
            <a:ext cx="1447800" cy="647700"/>
          </a:xfrm>
          <a:prstGeom prst="roundRect">
            <a:avLst/>
          </a:prstGeom>
          <a:solidFill>
            <a:srgbClr val="3D738F"/>
          </a:solidFill>
          <a:ln>
            <a:solidFill>
              <a:srgbClr val="3D738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Kostenlimit</a:t>
            </a:r>
          </a:p>
        </p:txBody>
      </p:sp>
      <p:sp>
        <p:nvSpPr>
          <p:cNvPr id="26" name="Rechteck: abgerundete Ecken 25">
            <a:extLst>
              <a:ext uri="{FF2B5EF4-FFF2-40B4-BE49-F238E27FC236}">
                <a16:creationId xmlns:a16="http://schemas.microsoft.com/office/drawing/2014/main" id="{EED64491-DDCB-282E-1FAA-A0996BA9B53F}"/>
              </a:ext>
            </a:extLst>
          </p:cNvPr>
          <p:cNvSpPr/>
          <p:nvPr/>
        </p:nvSpPr>
        <p:spPr>
          <a:xfrm>
            <a:off x="12285093" y="5772151"/>
            <a:ext cx="1447800" cy="647700"/>
          </a:xfrm>
          <a:prstGeom prst="roundRect">
            <a:avLst/>
          </a:prstGeom>
          <a:solidFill>
            <a:srgbClr val="F42C2D"/>
          </a:solidFill>
          <a:ln>
            <a:solidFill>
              <a:srgbClr val="F42C2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ESP 32</a:t>
            </a:r>
          </a:p>
        </p:txBody>
      </p:sp>
      <p:sp>
        <p:nvSpPr>
          <p:cNvPr id="28" name="Rechteck: abgerundete Ecken 27">
            <a:extLst>
              <a:ext uri="{FF2B5EF4-FFF2-40B4-BE49-F238E27FC236}">
                <a16:creationId xmlns:a16="http://schemas.microsoft.com/office/drawing/2014/main" id="{180D7136-9554-AFA7-D01A-0A072E688D2E}"/>
              </a:ext>
            </a:extLst>
          </p:cNvPr>
          <p:cNvSpPr/>
          <p:nvPr/>
        </p:nvSpPr>
        <p:spPr>
          <a:xfrm>
            <a:off x="12285092" y="4481790"/>
            <a:ext cx="1998727" cy="647700"/>
          </a:xfrm>
          <a:prstGeom prst="roundRect">
            <a:avLst/>
          </a:prstGeom>
          <a:solidFill>
            <a:srgbClr val="3D738F"/>
          </a:solidFill>
          <a:ln>
            <a:solidFill>
              <a:srgbClr val="3D738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Arduino pro Micro</a:t>
            </a:r>
          </a:p>
        </p:txBody>
      </p:sp>
      <p:sp>
        <p:nvSpPr>
          <p:cNvPr id="29" name="Rechteck: abgerundete Ecken 28">
            <a:extLst>
              <a:ext uri="{FF2B5EF4-FFF2-40B4-BE49-F238E27FC236}">
                <a16:creationId xmlns:a16="http://schemas.microsoft.com/office/drawing/2014/main" id="{617C0BAB-C29D-7A19-ED1F-14817E088461}"/>
              </a:ext>
            </a:extLst>
          </p:cNvPr>
          <p:cNvSpPr/>
          <p:nvPr/>
        </p:nvSpPr>
        <p:spPr>
          <a:xfrm>
            <a:off x="12397539" y="3861001"/>
            <a:ext cx="1652754" cy="647700"/>
          </a:xfrm>
          <a:prstGeom prst="roundRect">
            <a:avLst/>
          </a:prstGeom>
          <a:solidFill>
            <a:srgbClr val="3D738F"/>
          </a:solidFill>
          <a:ln>
            <a:solidFill>
              <a:srgbClr val="3D738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GPIO Intensiv</a:t>
            </a:r>
          </a:p>
        </p:txBody>
      </p:sp>
    </p:spTree>
    <p:extLst>
      <p:ext uri="{BB962C8B-B14F-4D97-AF65-F5344CB8AC3E}">
        <p14:creationId xmlns:p14="http://schemas.microsoft.com/office/powerpoint/2010/main" val="27796163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E6E6E6"/>
            </a:gs>
            <a:gs pos="100000">
              <a:srgbClr val="005B8A"/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>
            <a:extLst>
              <a:ext uri="{FF2B5EF4-FFF2-40B4-BE49-F238E27FC236}">
                <a16:creationId xmlns:a16="http://schemas.microsoft.com/office/drawing/2014/main" id="{E64771F0-EFEC-1DA4-5628-AE3201C29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Auswahldiagramm</a:t>
            </a:r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2EFB0385-0D09-EBCC-C68A-527F3DD439B8}"/>
              </a:ext>
            </a:extLst>
          </p:cNvPr>
          <p:cNvSpPr/>
          <p:nvPr/>
        </p:nvSpPr>
        <p:spPr>
          <a:xfrm>
            <a:off x="-1120882" y="3105150"/>
            <a:ext cx="2333625" cy="647700"/>
          </a:xfrm>
          <a:prstGeom prst="roundRect">
            <a:avLst/>
          </a:prstGeom>
          <a:solidFill>
            <a:srgbClr val="3D738F"/>
          </a:solidFill>
          <a:ln>
            <a:solidFill>
              <a:srgbClr val="3D738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Brauche Ich WiFi, Bluetooth?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FF4436FC-5AC8-00CA-B6B4-02048084A441}"/>
              </a:ext>
            </a:extLst>
          </p:cNvPr>
          <p:cNvSpPr txBox="1"/>
          <p:nvPr/>
        </p:nvSpPr>
        <p:spPr>
          <a:xfrm>
            <a:off x="1511097" y="2692195"/>
            <a:ext cx="733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Ja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EFF62747-796A-C7FB-FD18-4F5996A4C4FE}"/>
              </a:ext>
            </a:extLst>
          </p:cNvPr>
          <p:cNvSpPr txBox="1"/>
          <p:nvPr/>
        </p:nvSpPr>
        <p:spPr>
          <a:xfrm>
            <a:off x="1501571" y="4190585"/>
            <a:ext cx="733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Nein</a:t>
            </a:r>
          </a:p>
        </p:txBody>
      </p:sp>
      <p:sp>
        <p:nvSpPr>
          <p:cNvPr id="5" name="Rechteck: abgerundete Ecken 4">
            <a:extLst>
              <a:ext uri="{FF2B5EF4-FFF2-40B4-BE49-F238E27FC236}">
                <a16:creationId xmlns:a16="http://schemas.microsoft.com/office/drawing/2014/main" id="{765BF523-DD3A-0A4F-605A-144B4CDF516F}"/>
              </a:ext>
            </a:extLst>
          </p:cNvPr>
          <p:cNvSpPr/>
          <p:nvPr/>
        </p:nvSpPr>
        <p:spPr>
          <a:xfrm>
            <a:off x="2660543" y="2172314"/>
            <a:ext cx="2305050" cy="647700"/>
          </a:xfrm>
          <a:prstGeom prst="roundRect">
            <a:avLst/>
          </a:prstGeom>
          <a:solidFill>
            <a:srgbClr val="3D738F"/>
          </a:solidFill>
          <a:ln>
            <a:solidFill>
              <a:srgbClr val="3D738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Brauche ich einen PC?</a:t>
            </a:r>
          </a:p>
        </p:txBody>
      </p: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760C4032-8A6F-6BA7-4D99-E25051693504}"/>
              </a:ext>
            </a:extLst>
          </p:cNvPr>
          <p:cNvCxnSpPr>
            <a:cxnSpLocks/>
            <a:endCxn id="5" idx="1"/>
          </p:cNvCxnSpPr>
          <p:nvPr/>
        </p:nvCxnSpPr>
        <p:spPr>
          <a:xfrm flipV="1">
            <a:off x="1212743" y="2496164"/>
            <a:ext cx="1447800" cy="932836"/>
          </a:xfrm>
          <a:prstGeom prst="straightConnector1">
            <a:avLst/>
          </a:prstGeom>
          <a:ln w="76200">
            <a:solidFill>
              <a:srgbClr val="3D738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F61439F5-06C4-7537-FB2B-948FC2EBA87C}"/>
              </a:ext>
            </a:extLst>
          </p:cNvPr>
          <p:cNvCxnSpPr>
            <a:cxnSpLocks/>
            <a:stCxn id="10" idx="3"/>
            <a:endCxn id="4" idx="1"/>
          </p:cNvCxnSpPr>
          <p:nvPr/>
        </p:nvCxnSpPr>
        <p:spPr>
          <a:xfrm>
            <a:off x="1212743" y="3429000"/>
            <a:ext cx="1457325" cy="1430893"/>
          </a:xfrm>
          <a:prstGeom prst="straightConnector1">
            <a:avLst/>
          </a:prstGeom>
          <a:ln w="76200">
            <a:solidFill>
              <a:srgbClr val="3D738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feld 16">
            <a:extLst>
              <a:ext uri="{FF2B5EF4-FFF2-40B4-BE49-F238E27FC236}">
                <a16:creationId xmlns:a16="http://schemas.microsoft.com/office/drawing/2014/main" id="{916C1324-413D-4C56-B10F-0CBD78139BE1}"/>
              </a:ext>
            </a:extLst>
          </p:cNvPr>
          <p:cNvSpPr txBox="1"/>
          <p:nvPr/>
        </p:nvSpPr>
        <p:spPr>
          <a:xfrm>
            <a:off x="5254422" y="1877039"/>
            <a:ext cx="733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Ja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633ED68E-9679-D321-68F8-DF4EFA829D95}"/>
              </a:ext>
            </a:extLst>
          </p:cNvPr>
          <p:cNvSpPr txBox="1"/>
          <p:nvPr/>
        </p:nvSpPr>
        <p:spPr>
          <a:xfrm>
            <a:off x="5254421" y="2791024"/>
            <a:ext cx="733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Nein</a:t>
            </a:r>
          </a:p>
        </p:txBody>
      </p: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42DDB0A7-2441-19E4-53A4-DF31B38BED85}"/>
              </a:ext>
            </a:extLst>
          </p:cNvPr>
          <p:cNvCxnSpPr>
            <a:cxnSpLocks/>
          </p:cNvCxnSpPr>
          <p:nvPr/>
        </p:nvCxnSpPr>
        <p:spPr>
          <a:xfrm flipV="1">
            <a:off x="4956068" y="1831688"/>
            <a:ext cx="1447800" cy="674001"/>
          </a:xfrm>
          <a:prstGeom prst="straightConnector1">
            <a:avLst/>
          </a:prstGeom>
          <a:ln w="76200">
            <a:solidFill>
              <a:srgbClr val="3D738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0E7B24FF-EF76-E37C-1958-D5A1303232EE}"/>
              </a:ext>
            </a:extLst>
          </p:cNvPr>
          <p:cNvCxnSpPr>
            <a:cxnSpLocks/>
          </p:cNvCxnSpPr>
          <p:nvPr/>
        </p:nvCxnSpPr>
        <p:spPr>
          <a:xfrm>
            <a:off x="4956068" y="2505689"/>
            <a:ext cx="1447800" cy="617608"/>
          </a:xfrm>
          <a:prstGeom prst="straightConnector1">
            <a:avLst/>
          </a:prstGeom>
          <a:ln w="76200">
            <a:solidFill>
              <a:srgbClr val="3D738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hteck: abgerundete Ecken 23">
            <a:extLst>
              <a:ext uri="{FF2B5EF4-FFF2-40B4-BE49-F238E27FC236}">
                <a16:creationId xmlns:a16="http://schemas.microsoft.com/office/drawing/2014/main" id="{FA0C653C-5277-937A-A1EC-4C7EC395F9D9}"/>
              </a:ext>
            </a:extLst>
          </p:cNvPr>
          <p:cNvSpPr/>
          <p:nvPr/>
        </p:nvSpPr>
        <p:spPr>
          <a:xfrm>
            <a:off x="6413394" y="1507838"/>
            <a:ext cx="1447800" cy="647700"/>
          </a:xfrm>
          <a:prstGeom prst="roundRect">
            <a:avLst/>
          </a:prstGeom>
          <a:solidFill>
            <a:srgbClr val="3D738F"/>
          </a:solidFill>
          <a:ln>
            <a:solidFill>
              <a:srgbClr val="3D738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Raspberry Pi</a:t>
            </a:r>
          </a:p>
        </p:txBody>
      </p:sp>
      <p:sp>
        <p:nvSpPr>
          <p:cNvPr id="27" name="Rechteck: abgerundete Ecken 26">
            <a:extLst>
              <a:ext uri="{FF2B5EF4-FFF2-40B4-BE49-F238E27FC236}">
                <a16:creationId xmlns:a16="http://schemas.microsoft.com/office/drawing/2014/main" id="{4E9337FF-C7A5-57C6-D9A9-25BC448749E7}"/>
              </a:ext>
            </a:extLst>
          </p:cNvPr>
          <p:cNvSpPr/>
          <p:nvPr/>
        </p:nvSpPr>
        <p:spPr>
          <a:xfrm>
            <a:off x="6413394" y="2778667"/>
            <a:ext cx="1447800" cy="647700"/>
          </a:xfrm>
          <a:prstGeom prst="roundRect">
            <a:avLst/>
          </a:prstGeom>
          <a:solidFill>
            <a:srgbClr val="F42C2D"/>
          </a:solidFill>
          <a:ln>
            <a:solidFill>
              <a:srgbClr val="F42C2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ESP 32</a:t>
            </a:r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DD948551-90D3-6667-7E36-E1A9A43485B3}"/>
              </a:ext>
            </a:extLst>
          </p:cNvPr>
          <p:cNvSpPr/>
          <p:nvPr/>
        </p:nvSpPr>
        <p:spPr>
          <a:xfrm>
            <a:off x="2670068" y="4536043"/>
            <a:ext cx="2201410" cy="647700"/>
          </a:xfrm>
          <a:prstGeom prst="roundRect">
            <a:avLst/>
          </a:prstGeom>
          <a:solidFill>
            <a:srgbClr val="3D738F"/>
          </a:solidFill>
          <a:ln>
            <a:solidFill>
              <a:srgbClr val="3D738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Komplexe Aufgabe?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DB10E8D7-E3CB-8AB6-3266-870CB148C2B7}"/>
              </a:ext>
            </a:extLst>
          </p:cNvPr>
          <p:cNvSpPr txBox="1"/>
          <p:nvPr/>
        </p:nvSpPr>
        <p:spPr>
          <a:xfrm>
            <a:off x="5111547" y="4238625"/>
            <a:ext cx="733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Ja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308C529D-0993-4D48-BC90-75A062FC71F2}"/>
              </a:ext>
            </a:extLst>
          </p:cNvPr>
          <p:cNvSpPr txBox="1"/>
          <p:nvPr/>
        </p:nvSpPr>
        <p:spPr>
          <a:xfrm>
            <a:off x="5111546" y="5152610"/>
            <a:ext cx="733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Nein</a:t>
            </a:r>
          </a:p>
        </p:txBody>
      </p: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061BF90B-CD4F-1741-ACBD-CBD4A363BF7D}"/>
              </a:ext>
            </a:extLst>
          </p:cNvPr>
          <p:cNvCxnSpPr>
            <a:cxnSpLocks/>
          </p:cNvCxnSpPr>
          <p:nvPr/>
        </p:nvCxnSpPr>
        <p:spPr>
          <a:xfrm flipV="1">
            <a:off x="4813193" y="4193274"/>
            <a:ext cx="1447800" cy="674001"/>
          </a:xfrm>
          <a:prstGeom prst="straightConnector1">
            <a:avLst/>
          </a:prstGeom>
          <a:ln w="76200">
            <a:solidFill>
              <a:srgbClr val="3D738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849702DF-8F13-F0BC-9D14-D3C73055C9CF}"/>
              </a:ext>
            </a:extLst>
          </p:cNvPr>
          <p:cNvCxnSpPr>
            <a:cxnSpLocks/>
          </p:cNvCxnSpPr>
          <p:nvPr/>
        </p:nvCxnSpPr>
        <p:spPr>
          <a:xfrm>
            <a:off x="4813193" y="4867275"/>
            <a:ext cx="1447800" cy="617608"/>
          </a:xfrm>
          <a:prstGeom prst="straightConnector1">
            <a:avLst/>
          </a:prstGeom>
          <a:ln w="76200">
            <a:solidFill>
              <a:srgbClr val="3D738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feld 2">
            <a:extLst>
              <a:ext uri="{FF2B5EF4-FFF2-40B4-BE49-F238E27FC236}">
                <a16:creationId xmlns:a16="http://schemas.microsoft.com/office/drawing/2014/main" id="{52AFD861-8958-5545-493A-D4EEB31E041F}"/>
              </a:ext>
            </a:extLst>
          </p:cNvPr>
          <p:cNvSpPr txBox="1"/>
          <p:nvPr/>
        </p:nvSpPr>
        <p:spPr>
          <a:xfrm>
            <a:off x="7997325" y="4850991"/>
            <a:ext cx="733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Ja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61260FC6-B4D1-FACA-06DF-42058BAC2DF8}"/>
              </a:ext>
            </a:extLst>
          </p:cNvPr>
          <p:cNvSpPr txBox="1"/>
          <p:nvPr/>
        </p:nvSpPr>
        <p:spPr>
          <a:xfrm>
            <a:off x="7997324" y="5764976"/>
            <a:ext cx="733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Nein</a:t>
            </a:r>
          </a:p>
        </p:txBody>
      </p: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2AFC5406-9910-08DA-490C-F2A92DBF71BE}"/>
              </a:ext>
            </a:extLst>
          </p:cNvPr>
          <p:cNvCxnSpPr>
            <a:cxnSpLocks/>
          </p:cNvCxnSpPr>
          <p:nvPr/>
        </p:nvCxnSpPr>
        <p:spPr>
          <a:xfrm flipV="1">
            <a:off x="7698971" y="4805640"/>
            <a:ext cx="1447800" cy="674001"/>
          </a:xfrm>
          <a:prstGeom prst="straightConnector1">
            <a:avLst/>
          </a:prstGeom>
          <a:ln w="76200">
            <a:solidFill>
              <a:srgbClr val="3D738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DCE18155-9813-DBE4-66D0-D56FB0386410}"/>
              </a:ext>
            </a:extLst>
          </p:cNvPr>
          <p:cNvCxnSpPr>
            <a:cxnSpLocks/>
          </p:cNvCxnSpPr>
          <p:nvPr/>
        </p:nvCxnSpPr>
        <p:spPr>
          <a:xfrm>
            <a:off x="7698971" y="5479641"/>
            <a:ext cx="1447800" cy="617608"/>
          </a:xfrm>
          <a:prstGeom prst="straightConnector1">
            <a:avLst/>
          </a:prstGeom>
          <a:ln w="76200">
            <a:solidFill>
              <a:srgbClr val="3D738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hteck: abgerundete Ecken 24">
            <a:extLst>
              <a:ext uri="{FF2B5EF4-FFF2-40B4-BE49-F238E27FC236}">
                <a16:creationId xmlns:a16="http://schemas.microsoft.com/office/drawing/2014/main" id="{EF2ABED6-4112-32AD-6ACE-C60ACC4DB06A}"/>
              </a:ext>
            </a:extLst>
          </p:cNvPr>
          <p:cNvSpPr/>
          <p:nvPr/>
        </p:nvSpPr>
        <p:spPr>
          <a:xfrm>
            <a:off x="6258516" y="5152610"/>
            <a:ext cx="1447800" cy="647700"/>
          </a:xfrm>
          <a:prstGeom prst="roundRect">
            <a:avLst/>
          </a:prstGeom>
          <a:solidFill>
            <a:srgbClr val="3D738F"/>
          </a:solidFill>
          <a:ln>
            <a:solidFill>
              <a:srgbClr val="3D738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Kostenlimit</a:t>
            </a:r>
          </a:p>
        </p:txBody>
      </p:sp>
      <p:sp>
        <p:nvSpPr>
          <p:cNvPr id="26" name="Rechteck: abgerundete Ecken 25">
            <a:extLst>
              <a:ext uri="{FF2B5EF4-FFF2-40B4-BE49-F238E27FC236}">
                <a16:creationId xmlns:a16="http://schemas.microsoft.com/office/drawing/2014/main" id="{EED64491-DDCB-282E-1FAA-A0996BA9B53F}"/>
              </a:ext>
            </a:extLst>
          </p:cNvPr>
          <p:cNvSpPr/>
          <p:nvPr/>
        </p:nvSpPr>
        <p:spPr>
          <a:xfrm>
            <a:off x="9160893" y="5772151"/>
            <a:ext cx="1447800" cy="647700"/>
          </a:xfrm>
          <a:prstGeom prst="roundRect">
            <a:avLst/>
          </a:prstGeom>
          <a:solidFill>
            <a:srgbClr val="F42C2D"/>
          </a:solidFill>
          <a:ln>
            <a:solidFill>
              <a:srgbClr val="F42C2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ESP 32</a:t>
            </a:r>
          </a:p>
        </p:txBody>
      </p:sp>
      <p:sp>
        <p:nvSpPr>
          <p:cNvPr id="28" name="Rechteck: abgerundete Ecken 27">
            <a:extLst>
              <a:ext uri="{FF2B5EF4-FFF2-40B4-BE49-F238E27FC236}">
                <a16:creationId xmlns:a16="http://schemas.microsoft.com/office/drawing/2014/main" id="{180D7136-9554-AFA7-D01A-0A072E688D2E}"/>
              </a:ext>
            </a:extLst>
          </p:cNvPr>
          <p:cNvSpPr/>
          <p:nvPr/>
        </p:nvSpPr>
        <p:spPr>
          <a:xfrm>
            <a:off x="9160892" y="4481790"/>
            <a:ext cx="1998727" cy="647700"/>
          </a:xfrm>
          <a:prstGeom prst="roundRect">
            <a:avLst/>
          </a:prstGeom>
          <a:solidFill>
            <a:srgbClr val="3D738F"/>
          </a:solidFill>
          <a:ln>
            <a:solidFill>
              <a:srgbClr val="3D738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Arduino pro Micro</a:t>
            </a:r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13399EFF-8173-D717-8F54-4520EC66861E}"/>
              </a:ext>
            </a:extLst>
          </p:cNvPr>
          <p:cNvSpPr/>
          <p:nvPr/>
        </p:nvSpPr>
        <p:spPr>
          <a:xfrm>
            <a:off x="12234364" y="3861001"/>
            <a:ext cx="1652754" cy="647700"/>
          </a:xfrm>
          <a:prstGeom prst="roundRect">
            <a:avLst/>
          </a:prstGeom>
          <a:solidFill>
            <a:srgbClr val="3D738F"/>
          </a:solidFill>
          <a:ln>
            <a:solidFill>
              <a:srgbClr val="3D738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GPIO Intensiv</a:t>
            </a:r>
          </a:p>
        </p:txBody>
      </p:sp>
    </p:spTree>
    <p:extLst>
      <p:ext uri="{BB962C8B-B14F-4D97-AF65-F5344CB8AC3E}">
        <p14:creationId xmlns:p14="http://schemas.microsoft.com/office/powerpoint/2010/main" val="20837423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1501</Words>
  <Application>Microsoft Office PowerPoint</Application>
  <PresentationFormat>Breitbild</PresentationFormat>
  <Paragraphs>415</Paragraphs>
  <Slides>25</Slides>
  <Notes>23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25</vt:i4>
      </vt:variant>
    </vt:vector>
  </HeadingPairs>
  <TitlesOfParts>
    <vt:vector size="30" baseType="lpstr">
      <vt:lpstr>Arial</vt:lpstr>
      <vt:lpstr>Calibri</vt:lpstr>
      <vt:lpstr>Calibri Light</vt:lpstr>
      <vt:lpstr>Consolas</vt:lpstr>
      <vt:lpstr>Office</vt:lpstr>
      <vt:lpstr>ESP 32 Workshop</vt:lpstr>
      <vt:lpstr>Inhalt</vt:lpstr>
      <vt:lpstr>Fähigkeiten des ESP 32</vt:lpstr>
      <vt:lpstr>Einordnung der SoC Plattformen</vt:lpstr>
      <vt:lpstr>Auswahldiagramm</vt:lpstr>
      <vt:lpstr>Auswahldiagramm</vt:lpstr>
      <vt:lpstr>Auswahldiagramm</vt:lpstr>
      <vt:lpstr>Auswahldiagramm</vt:lpstr>
      <vt:lpstr>Auswahldiagramm</vt:lpstr>
      <vt:lpstr>Auswahldiagramm</vt:lpstr>
      <vt:lpstr>Auswahldiagramm</vt:lpstr>
      <vt:lpstr>Programmieren des ESP32</vt:lpstr>
      <vt:lpstr>Arduino IDE Setup</vt:lpstr>
      <vt:lpstr>Arduino IDE Setup</vt:lpstr>
      <vt:lpstr>Arduino IDE Setup</vt:lpstr>
      <vt:lpstr>Arduino IDE Setup</vt:lpstr>
      <vt:lpstr>Arduino IDE Setup</vt:lpstr>
      <vt:lpstr>Arduino IDE Hochladen</vt:lpstr>
      <vt:lpstr>Tipp: Version Source Control</vt:lpstr>
      <vt:lpstr>ESP 32 Blink Beispiel </vt:lpstr>
      <vt:lpstr>ESP 32 Pinout</vt:lpstr>
      <vt:lpstr>ESP 32 Eingänge und Ausgänge</vt:lpstr>
      <vt:lpstr>Bluetooth Kommunikation mit PS4 Controller</vt:lpstr>
      <vt:lpstr>Ansätze für eine Reihe Funktionen</vt:lpstr>
      <vt:lpstr>Weiterführende Informationen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ESP 32 Workshop</dc:title>
  <dc:creator>Dirks, Jannes</dc:creator>
  <cp:lastModifiedBy>jannes dirks</cp:lastModifiedBy>
  <cp:revision>13</cp:revision>
  <dcterms:created xsi:type="dcterms:W3CDTF">2023-09-12T13:12:52Z</dcterms:created>
  <dcterms:modified xsi:type="dcterms:W3CDTF">2023-10-19T08:15:46Z</dcterms:modified>
</cp:coreProperties>
</file>